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6" r:id="rId3"/>
    <p:sldId id="289" r:id="rId4"/>
    <p:sldId id="335" r:id="rId5"/>
    <p:sldId id="336" r:id="rId6"/>
    <p:sldId id="349" r:id="rId7"/>
    <p:sldId id="348" r:id="rId8"/>
    <p:sldId id="315" r:id="rId9"/>
    <p:sldId id="337" r:id="rId10"/>
    <p:sldId id="338" r:id="rId11"/>
    <p:sldId id="339" r:id="rId12"/>
    <p:sldId id="340" r:id="rId13"/>
    <p:sldId id="350" r:id="rId14"/>
    <p:sldId id="342" r:id="rId15"/>
    <p:sldId id="344" r:id="rId16"/>
    <p:sldId id="345" r:id="rId17"/>
    <p:sldId id="346"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613"/>
    <a:srgbClr val="FF5757"/>
    <a:srgbClr val="FFB7B7"/>
    <a:srgbClr val="FF9F9F"/>
    <a:srgbClr val="CDE1F3"/>
    <a:srgbClr val="D4E5F4"/>
    <a:srgbClr val="B3B3B2"/>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p:scale>
          <a:sx n="117" d="100"/>
          <a:sy n="117" d="100"/>
        </p:scale>
        <p:origin x="-108"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5" csCatId="colorful" phldr="1"/>
      <dgm:spPr/>
    </dgm:pt>
    <dgm:pt modelId="{C19E5A62-D567-4C30-8AC2-3EAC86A9CADD}">
      <dgm:prSet phldrT="[Metin]" custT="1"/>
      <dgm:spPr>
        <a:solidFill>
          <a:srgbClr val="7030A0"/>
        </a:solidFill>
      </dgm:spPr>
      <dgm:t>
        <a:bodyPr/>
        <a:lstStyle/>
        <a:p>
          <a:endParaRPr lang="tr-TR" sz="2000" dirty="0" smtClean="0">
            <a:solidFill>
              <a:schemeClr val="bg1"/>
            </a:solidFill>
          </a:endParaRPr>
        </a:p>
        <a:p>
          <a:endParaRPr lang="tr-TR" sz="2000" dirty="0">
            <a:solidFill>
              <a:schemeClr val="bg1"/>
            </a:solidFill>
          </a:endParaRPr>
        </a:p>
      </dgm:t>
    </dgm:pt>
    <dgm:pt modelId="{31D60F90-FBCB-40A5-8171-8A0BCB544FBA}" type="parTrans" cxnId="{8DD3582D-CFA2-4F65-9DCF-4B6338113542}">
      <dgm:prSet/>
      <dgm:spPr/>
      <dgm:t>
        <a:bodyPr/>
        <a:lstStyle/>
        <a:p>
          <a:endParaRPr lang="tr-TR"/>
        </a:p>
      </dgm:t>
    </dgm:pt>
    <dgm:pt modelId="{257778D9-8842-40A0-A48B-F5381C67CC7D}" type="sibTrans" cxnId="{8DD3582D-CFA2-4F65-9DCF-4B6338113542}">
      <dgm:prSet/>
      <dgm:spPr/>
      <dgm:t>
        <a:bodyPr/>
        <a:lstStyle/>
        <a:p>
          <a:endParaRPr lang="tr-TR"/>
        </a:p>
      </dgm:t>
    </dgm:pt>
    <dgm:pt modelId="{5A070287-3825-4B60-9E29-CC7A9D3CEC83}">
      <dgm:prSet phldrT="[Metin]" custT="1"/>
      <dgm:spPr>
        <a:solidFill>
          <a:schemeClr val="accent4">
            <a:lumMod val="60000"/>
            <a:lumOff val="40000"/>
          </a:schemeClr>
        </a:solidFill>
      </dgm:spPr>
      <dgm:t>
        <a:bodyPr/>
        <a:lstStyle/>
        <a:p>
          <a:endParaRPr lang="tr-TR" sz="1600" dirty="0">
            <a:solidFill>
              <a:schemeClr val="bg1"/>
            </a:solidFill>
          </a:endParaRPr>
        </a:p>
      </dgm:t>
    </dgm:pt>
    <dgm:pt modelId="{E5A1AA2B-1BDB-4912-9EC7-43D887A7DDC9}" type="parTrans" cxnId="{41D8775D-D7B2-434A-9E28-0507A85ADEAA}">
      <dgm:prSet/>
      <dgm:spPr/>
      <dgm:t>
        <a:bodyPr/>
        <a:lstStyle/>
        <a:p>
          <a:endParaRPr lang="tr-TR"/>
        </a:p>
      </dgm:t>
    </dgm:pt>
    <dgm:pt modelId="{B16AD669-0CBC-40A5-A1A3-F3FF23033883}" type="sibTrans" cxnId="{41D8775D-D7B2-434A-9E28-0507A85ADEAA}">
      <dgm:prSet/>
      <dgm:spPr/>
      <dgm:t>
        <a:bodyPr/>
        <a:lstStyle/>
        <a:p>
          <a:endParaRPr lang="tr-TR"/>
        </a:p>
      </dgm:t>
    </dgm:pt>
    <dgm:pt modelId="{9B0DB319-80A9-4446-9FEA-2205E1F54E50}">
      <dgm:prSet phldrT="[Metin]" custT="1"/>
      <dgm:spPr>
        <a:solidFill>
          <a:srgbClr val="FF0000"/>
        </a:solidFill>
      </dgm:spPr>
      <dgm:t>
        <a:bodyPr/>
        <a:lstStyle/>
        <a:p>
          <a:pPr>
            <a:lnSpc>
              <a:spcPct val="90000"/>
            </a:lnSpc>
          </a:pPr>
          <a:endParaRPr lang="tr-TR" sz="2400" dirty="0">
            <a:solidFill>
              <a:schemeClr val="bg1"/>
            </a:solidFill>
          </a:endParaRPr>
        </a:p>
      </dgm:t>
    </dgm:pt>
    <dgm:pt modelId="{C373E6ED-49B1-4299-B652-43FAB8214A82}" type="parTrans" cxnId="{A2701832-1CEE-4628-A518-EBCE10059EE7}">
      <dgm:prSet/>
      <dgm:spPr/>
      <dgm:t>
        <a:bodyPr/>
        <a:lstStyle/>
        <a:p>
          <a:endParaRPr lang="tr-TR"/>
        </a:p>
      </dgm:t>
    </dgm:pt>
    <dgm:pt modelId="{D48775D7-9F52-4BA3-AA98-0BC6615E667E}" type="sibTrans" cxnId="{A2701832-1CEE-4628-A518-EBCE10059EE7}">
      <dgm:prSet/>
      <dgm:spPr/>
      <dgm:t>
        <a:bodyPr/>
        <a:lstStyle/>
        <a:p>
          <a:endParaRPr lang="tr-TR"/>
        </a:p>
      </dgm:t>
    </dgm:pt>
    <dgm:pt modelId="{6166D46A-4BE8-4BF0-B48C-D067326C2615}">
      <dgm:prSet/>
      <dgm:spPr>
        <a:solidFill>
          <a:srgbClr val="00B0F0"/>
        </a:solidFill>
      </dgm:spPr>
      <dgm:t>
        <a:bodyPr/>
        <a:lstStyle/>
        <a:p>
          <a:endParaRPr lang="tr-TR"/>
        </a:p>
      </dgm:t>
    </dgm:pt>
    <dgm:pt modelId="{297EFA3E-33CC-4393-8525-D47ACBA0E6B3}" type="parTrans" cxnId="{E62B8CC0-DB48-4671-AEF1-250BD08F14F8}">
      <dgm:prSet/>
      <dgm:spPr/>
      <dgm:t>
        <a:bodyPr/>
        <a:lstStyle/>
        <a:p>
          <a:endParaRPr lang="tr-TR"/>
        </a:p>
      </dgm:t>
    </dgm:pt>
    <dgm:pt modelId="{3E966DB8-C8E3-4670-86CA-5FF34B420CD5}" type="sibTrans" cxnId="{E62B8CC0-DB48-4671-AEF1-250BD08F14F8}">
      <dgm:prSet/>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pt>
    <dgm:pt modelId="{D90BD0BD-3315-4EFB-A3D8-E3DF03AD1B74}" type="pres">
      <dgm:prSet presAssocID="{6166D46A-4BE8-4BF0-B48C-D067326C2615}" presName="Name8" presStyleCnt="0"/>
      <dgm:spPr/>
    </dgm:pt>
    <dgm:pt modelId="{2DDEBC45-7D0D-4F97-B6EB-DD613D5EE6DF}" type="pres">
      <dgm:prSet presAssocID="{6166D46A-4BE8-4BF0-B48C-D067326C2615}" presName="level" presStyleLbl="node1" presStyleIdx="0" presStyleCnt="4" custAng="10800000" custScaleY="71476" custLinFactY="113543" custLinFactNeighborX="0" custLinFactNeighborY="200000">
        <dgm:presLayoutVars>
          <dgm:chMax val="1"/>
          <dgm:bulletEnabled val="1"/>
        </dgm:presLayoutVars>
      </dgm:prSet>
      <dgm:spPr/>
      <dgm:t>
        <a:bodyPr/>
        <a:lstStyle/>
        <a:p>
          <a:endParaRPr lang="tr-TR"/>
        </a:p>
      </dgm:t>
    </dgm:pt>
    <dgm:pt modelId="{33A966CA-36D6-4575-A53E-9ECB1A8699CC}" type="pres">
      <dgm:prSet presAssocID="{6166D46A-4BE8-4BF0-B48C-D067326C2615}" presName="levelTx" presStyleLbl="revTx" presStyleIdx="0" presStyleCnt="0">
        <dgm:presLayoutVars>
          <dgm:chMax val="1"/>
          <dgm:bulletEnabled val="1"/>
        </dgm:presLayoutVars>
      </dgm:prSet>
      <dgm:spPr/>
      <dgm:t>
        <a:bodyPr/>
        <a:lstStyle/>
        <a:p>
          <a:endParaRPr lang="tr-TR"/>
        </a:p>
      </dgm:t>
    </dgm:pt>
    <dgm:pt modelId="{A0ED6CFD-D576-415D-A322-FD22D14F9605}" type="pres">
      <dgm:prSet presAssocID="{C19E5A62-D567-4C30-8AC2-3EAC86A9CADD}" presName="Name8" presStyleCnt="0"/>
      <dgm:spPr/>
    </dgm:pt>
    <dgm:pt modelId="{BA190C6E-D769-430C-89F1-9C58055B927F}" type="pres">
      <dgm:prSet presAssocID="{C19E5A62-D567-4C30-8AC2-3EAC86A9CADD}" presName="level" presStyleLbl="node1" presStyleIdx="1" presStyleCnt="4" custAng="10800000" custScaleX="99316" custScaleY="84335" custLinFactY="52481" custLinFactNeighborX="0" custLinFactNeighborY="100000">
        <dgm:presLayoutVars>
          <dgm:chMax val="1"/>
          <dgm:bulletEnabled val="1"/>
        </dgm:presLayoutVars>
      </dgm:prSet>
      <dgm:spPr/>
      <dgm:t>
        <a:bodyPr/>
        <a:lstStyle/>
        <a:p>
          <a:endParaRPr lang="tr-TR"/>
        </a:p>
      </dgm:t>
    </dgm:pt>
    <dgm:pt modelId="{24F7EB37-5F2A-4004-A3A1-FE542A0729D0}" type="pres">
      <dgm:prSet presAssocID="{C19E5A62-D567-4C30-8AC2-3EAC86A9CADD}" presName="levelTx" presStyleLbl="revTx" presStyleIdx="0" presStyleCnt="0">
        <dgm:presLayoutVars>
          <dgm:chMax val="1"/>
          <dgm:bulletEnabled val="1"/>
        </dgm:presLayoutVars>
      </dgm:prSet>
      <dgm:spPr/>
      <dgm:t>
        <a:bodyPr/>
        <a:lstStyle/>
        <a:p>
          <a:endParaRPr lang="tr-TR"/>
        </a:p>
      </dgm:t>
    </dgm:pt>
    <dgm:pt modelId="{9A222799-876A-4D67-A06B-C2C11F6A2020}" type="pres">
      <dgm:prSet presAssocID="{5A070287-3825-4B60-9E29-CC7A9D3CEC83}" presName="Name8" presStyleCnt="0"/>
      <dgm:spPr/>
    </dgm:pt>
    <dgm:pt modelId="{DD94318D-5690-4119-A6AF-7233F2952685}" type="pres">
      <dgm:prSet presAssocID="{5A070287-3825-4B60-9E29-CC7A9D3CEC83}" presName="level" presStyleLbl="node1" presStyleIdx="2" presStyleCnt="4" custAng="10800000" custScaleX="98903" custScaleY="94902" custLinFactNeighborX="0" custLinFactNeighborY="-26756">
        <dgm:presLayoutVars>
          <dgm:chMax val="1"/>
          <dgm:bulletEnabled val="1"/>
        </dgm:presLayoutVars>
      </dgm:prSet>
      <dgm:spPr/>
      <dgm:t>
        <a:bodyPr/>
        <a:lstStyle/>
        <a:p>
          <a:endParaRPr lang="tr-TR"/>
        </a:p>
      </dgm:t>
    </dgm:pt>
    <dgm:pt modelId="{5D662E3F-6F99-4E23-AD13-DD05650867CD}" type="pres">
      <dgm:prSet presAssocID="{5A070287-3825-4B60-9E29-CC7A9D3CEC83}" presName="levelTx" presStyleLbl="revTx" presStyleIdx="0" presStyleCnt="0">
        <dgm:presLayoutVars>
          <dgm:chMax val="1"/>
          <dgm:bulletEnabled val="1"/>
        </dgm:presLayoutVars>
      </dgm:prSet>
      <dgm:spPr/>
      <dgm:t>
        <a:bodyPr/>
        <a:lstStyle/>
        <a:p>
          <a:endParaRPr lang="tr-TR"/>
        </a:p>
      </dgm:t>
    </dgm:pt>
    <dgm:pt modelId="{92ACFDF0-12AC-4FF3-B1B1-CF1E929B7B0F}" type="pres">
      <dgm:prSet presAssocID="{9B0DB319-80A9-4446-9FEA-2205E1F54E50}" presName="Name8" presStyleCnt="0"/>
      <dgm:spPr/>
    </dgm:pt>
    <dgm:pt modelId="{D3A99FE1-CD26-4F08-BCD7-05E9E9E47142}" type="pres">
      <dgm:prSet presAssocID="{9B0DB319-80A9-4446-9FEA-2205E1F54E50}" presName="level" presStyleLbl="node1" presStyleIdx="3" presStyleCnt="4" custAng="10800000" custScaleX="97358" custScaleY="128210" custLinFactY="-100000" custLinFactNeighborY="-150713">
        <dgm:presLayoutVars>
          <dgm:chMax val="1"/>
          <dgm:bulletEnabled val="1"/>
        </dgm:presLayoutVars>
      </dgm:prSet>
      <dgm:spPr/>
      <dgm:t>
        <a:bodyPr/>
        <a:lstStyle/>
        <a:p>
          <a:endParaRPr lang="tr-TR"/>
        </a:p>
      </dgm:t>
    </dgm:pt>
    <dgm:pt modelId="{12D039D7-EA55-41A9-8879-874B3BE71E84}" type="pres">
      <dgm:prSet presAssocID="{9B0DB319-80A9-4446-9FEA-2205E1F54E50}" presName="levelTx" presStyleLbl="revTx" presStyleIdx="0" presStyleCnt="0">
        <dgm:presLayoutVars>
          <dgm:chMax val="1"/>
          <dgm:bulletEnabled val="1"/>
        </dgm:presLayoutVars>
      </dgm:prSet>
      <dgm:spPr/>
      <dgm:t>
        <a:bodyPr/>
        <a:lstStyle/>
        <a:p>
          <a:endParaRPr lang="tr-TR"/>
        </a:p>
      </dgm:t>
    </dgm:pt>
  </dgm:ptLst>
  <dgm:cxnLst>
    <dgm:cxn modelId="{AB36FF21-2018-471F-A392-D93BF44A7ABC}" type="presOf" srcId="{6166D46A-4BE8-4BF0-B48C-D067326C2615}" destId="{2DDEBC45-7D0D-4F97-B6EB-DD613D5EE6DF}" srcOrd="0" destOrd="0" presId="urn:microsoft.com/office/officeart/2005/8/layout/pyramid3"/>
    <dgm:cxn modelId="{E62B8CC0-DB48-4671-AEF1-250BD08F14F8}" srcId="{FE56E2CD-B45C-4674-AC53-C94E0463D23C}" destId="{6166D46A-4BE8-4BF0-B48C-D067326C2615}" srcOrd="0" destOrd="0" parTransId="{297EFA3E-33CC-4393-8525-D47ACBA0E6B3}" sibTransId="{3E966DB8-C8E3-4670-86CA-5FF34B420CD5}"/>
    <dgm:cxn modelId="{676355E0-AB5D-4757-BB6A-BAC753B12982}" type="presOf" srcId="{9B0DB319-80A9-4446-9FEA-2205E1F54E50}" destId="{D3A99FE1-CD26-4F08-BCD7-05E9E9E47142}" srcOrd="0" destOrd="0" presId="urn:microsoft.com/office/officeart/2005/8/layout/pyramid3"/>
    <dgm:cxn modelId="{A2701832-1CEE-4628-A518-EBCE10059EE7}" srcId="{FE56E2CD-B45C-4674-AC53-C94E0463D23C}" destId="{9B0DB319-80A9-4446-9FEA-2205E1F54E50}" srcOrd="3" destOrd="0" parTransId="{C373E6ED-49B1-4299-B652-43FAB8214A82}" sibTransId="{D48775D7-9F52-4BA3-AA98-0BC6615E667E}"/>
    <dgm:cxn modelId="{8DD3582D-CFA2-4F65-9DCF-4B6338113542}" srcId="{FE56E2CD-B45C-4674-AC53-C94E0463D23C}" destId="{C19E5A62-D567-4C30-8AC2-3EAC86A9CADD}" srcOrd="1" destOrd="0" parTransId="{31D60F90-FBCB-40A5-8171-8A0BCB544FBA}" sibTransId="{257778D9-8842-40A0-A48B-F5381C67CC7D}"/>
    <dgm:cxn modelId="{1482A14B-EF58-4996-988F-88F325519DDB}" type="presOf" srcId="{6166D46A-4BE8-4BF0-B48C-D067326C2615}" destId="{33A966CA-36D6-4575-A53E-9ECB1A8699CC}" srcOrd="1" destOrd="0" presId="urn:microsoft.com/office/officeart/2005/8/layout/pyramid3"/>
    <dgm:cxn modelId="{41D8775D-D7B2-434A-9E28-0507A85ADEAA}" srcId="{FE56E2CD-B45C-4674-AC53-C94E0463D23C}" destId="{5A070287-3825-4B60-9E29-CC7A9D3CEC83}" srcOrd="2" destOrd="0" parTransId="{E5A1AA2B-1BDB-4912-9EC7-43D887A7DDC9}" sibTransId="{B16AD669-0CBC-40A5-A1A3-F3FF23033883}"/>
    <dgm:cxn modelId="{A275E9CC-8E12-4AAE-9DA7-180164B82E39}" type="presOf" srcId="{5A070287-3825-4B60-9E29-CC7A9D3CEC83}" destId="{5D662E3F-6F99-4E23-AD13-DD05650867CD}" srcOrd="1" destOrd="0" presId="urn:microsoft.com/office/officeart/2005/8/layout/pyramid3"/>
    <dgm:cxn modelId="{27F152BA-8CAA-4262-81AF-30C9734D498E}" type="presOf" srcId="{C19E5A62-D567-4C30-8AC2-3EAC86A9CADD}" destId="{24F7EB37-5F2A-4004-A3A1-FE542A0729D0}" srcOrd="1" destOrd="0" presId="urn:microsoft.com/office/officeart/2005/8/layout/pyramid3"/>
    <dgm:cxn modelId="{522512C2-3CC3-4CB5-8FE1-FD1C3A216EB8}" type="presOf" srcId="{FE56E2CD-B45C-4674-AC53-C94E0463D23C}" destId="{359E47C3-A97B-476F-BA69-E024C0339BBE}" srcOrd="0" destOrd="0" presId="urn:microsoft.com/office/officeart/2005/8/layout/pyramid3"/>
    <dgm:cxn modelId="{2D3FB44C-5D7F-4848-A4C1-A481020BE98C}" type="presOf" srcId="{C19E5A62-D567-4C30-8AC2-3EAC86A9CADD}" destId="{BA190C6E-D769-430C-89F1-9C58055B927F}" srcOrd="0" destOrd="0" presId="urn:microsoft.com/office/officeart/2005/8/layout/pyramid3"/>
    <dgm:cxn modelId="{906B1FDF-D91D-404C-B336-499262D2C7DA}" type="presOf" srcId="{9B0DB319-80A9-4446-9FEA-2205E1F54E50}" destId="{12D039D7-EA55-41A9-8879-874B3BE71E84}" srcOrd="1" destOrd="0" presId="urn:microsoft.com/office/officeart/2005/8/layout/pyramid3"/>
    <dgm:cxn modelId="{91C4994F-4C3E-42C3-900F-D61E686F6632}" type="presOf" srcId="{5A070287-3825-4B60-9E29-CC7A9D3CEC83}" destId="{DD94318D-5690-4119-A6AF-7233F2952685}" srcOrd="0" destOrd="0" presId="urn:microsoft.com/office/officeart/2005/8/layout/pyramid3"/>
    <dgm:cxn modelId="{D9AFA4E5-E25B-4EF4-A975-5C3035E54755}" type="presParOf" srcId="{359E47C3-A97B-476F-BA69-E024C0339BBE}" destId="{D90BD0BD-3315-4EFB-A3D8-E3DF03AD1B74}" srcOrd="0" destOrd="0" presId="urn:microsoft.com/office/officeart/2005/8/layout/pyramid3"/>
    <dgm:cxn modelId="{65955B8F-866E-4A49-964B-B45E3EF74832}" type="presParOf" srcId="{D90BD0BD-3315-4EFB-A3D8-E3DF03AD1B74}" destId="{2DDEBC45-7D0D-4F97-B6EB-DD613D5EE6DF}" srcOrd="0" destOrd="0" presId="urn:microsoft.com/office/officeart/2005/8/layout/pyramid3"/>
    <dgm:cxn modelId="{04A1662B-DA61-4442-86A7-B5912E9038BB}" type="presParOf" srcId="{D90BD0BD-3315-4EFB-A3D8-E3DF03AD1B74}" destId="{33A966CA-36D6-4575-A53E-9ECB1A8699CC}" srcOrd="1" destOrd="0" presId="urn:microsoft.com/office/officeart/2005/8/layout/pyramid3"/>
    <dgm:cxn modelId="{3042CF70-AABC-4768-AA93-03B71F3DC5E8}" type="presParOf" srcId="{359E47C3-A97B-476F-BA69-E024C0339BBE}" destId="{A0ED6CFD-D576-415D-A322-FD22D14F9605}" srcOrd="1" destOrd="0" presId="urn:microsoft.com/office/officeart/2005/8/layout/pyramid3"/>
    <dgm:cxn modelId="{EF03BABF-4ED5-4E41-83E1-AF957A2445E4}" type="presParOf" srcId="{A0ED6CFD-D576-415D-A322-FD22D14F9605}" destId="{BA190C6E-D769-430C-89F1-9C58055B927F}" srcOrd="0" destOrd="0" presId="urn:microsoft.com/office/officeart/2005/8/layout/pyramid3"/>
    <dgm:cxn modelId="{A861C052-CB5B-49C7-9077-0B8003401703}" type="presParOf" srcId="{A0ED6CFD-D576-415D-A322-FD22D14F9605}" destId="{24F7EB37-5F2A-4004-A3A1-FE542A0729D0}" srcOrd="1" destOrd="0" presId="urn:microsoft.com/office/officeart/2005/8/layout/pyramid3"/>
    <dgm:cxn modelId="{9BB711F4-BEF5-4D1C-A435-5864BD169F26}" type="presParOf" srcId="{359E47C3-A97B-476F-BA69-E024C0339BBE}" destId="{9A222799-876A-4D67-A06B-C2C11F6A2020}" srcOrd="2" destOrd="0" presId="urn:microsoft.com/office/officeart/2005/8/layout/pyramid3"/>
    <dgm:cxn modelId="{6B67BEC4-4A9A-4D67-ACC2-80B8CBE4E887}" type="presParOf" srcId="{9A222799-876A-4D67-A06B-C2C11F6A2020}" destId="{DD94318D-5690-4119-A6AF-7233F2952685}" srcOrd="0" destOrd="0" presId="urn:microsoft.com/office/officeart/2005/8/layout/pyramid3"/>
    <dgm:cxn modelId="{4298094B-59E9-4BAD-9D2D-CCE03C343474}" type="presParOf" srcId="{9A222799-876A-4D67-A06B-C2C11F6A2020}" destId="{5D662E3F-6F99-4E23-AD13-DD05650867CD}" srcOrd="1" destOrd="0" presId="urn:microsoft.com/office/officeart/2005/8/layout/pyramid3"/>
    <dgm:cxn modelId="{46F3272D-EDF7-4A89-8BF0-39A8E19D8F0C}" type="presParOf" srcId="{359E47C3-A97B-476F-BA69-E024C0339BBE}" destId="{92ACFDF0-12AC-4FF3-B1B1-CF1E929B7B0F}" srcOrd="3" destOrd="0" presId="urn:microsoft.com/office/officeart/2005/8/layout/pyramid3"/>
    <dgm:cxn modelId="{EEB52F58-2A3F-475E-9CCA-AACFE12C0623}" type="presParOf" srcId="{92ACFDF0-12AC-4FF3-B1B1-CF1E929B7B0F}" destId="{D3A99FE1-CD26-4F08-BCD7-05E9E9E47142}" srcOrd="0" destOrd="0" presId="urn:microsoft.com/office/officeart/2005/8/layout/pyramid3"/>
    <dgm:cxn modelId="{523E4E40-A9A4-419A-BCCC-A8EA94C1F68E}" type="presParOf" srcId="{92ACFDF0-12AC-4FF3-B1B1-CF1E929B7B0F}" destId="{12D039D7-EA55-41A9-8879-874B3BE71E8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6" csCatId="colorful" phldr="1"/>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t>
        <a:bodyPr/>
        <a:lstStyle/>
        <a:p>
          <a:endParaRPr lang="tr-TR"/>
        </a:p>
      </dgm:t>
    </dgm:pt>
  </dgm:ptLst>
  <dgm:cxnLst>
    <dgm:cxn modelId="{AFDC2B1B-DD8C-4966-960E-7D46AD09A2E4}" type="presOf" srcId="{FE56E2CD-B45C-4674-AC53-C94E0463D23C}" destId="{359E47C3-A97B-476F-BA69-E024C0339BBE}" srcOrd="0"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45224-A34E-4894-B5E5-2E0E83E5901F}" type="datetimeFigureOut">
              <a:rPr lang="tr-TR" smtClean="0"/>
              <a:t>19.02.2019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29E4-5C0D-495F-BBB5-DB06F44AB479}" type="slidenum">
              <a:rPr lang="tr-TR" smtClean="0"/>
              <a:t>‹#›</a:t>
            </a:fld>
            <a:endParaRPr lang="tr-TR"/>
          </a:p>
        </p:txBody>
      </p:sp>
    </p:spTree>
    <p:extLst>
      <p:ext uri="{BB962C8B-B14F-4D97-AF65-F5344CB8AC3E}">
        <p14:creationId xmlns:p14="http://schemas.microsoft.com/office/powerpoint/2010/main" val="65129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56363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81474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925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79581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F6A40F3-D762-48C5-B757-13FFFC7ECF74}"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40624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F6A40F3-D762-48C5-B757-13FFFC7ECF74}"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00871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F6A40F3-D762-48C5-B757-13FFFC7ECF74}" type="datetimeFigureOut">
              <a:rPr lang="tr-TR" smtClean="0"/>
              <a:t>19.02.2019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37716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6A40F3-D762-48C5-B757-13FFFC7ECF74}" type="datetimeFigureOut">
              <a:rPr lang="tr-TR" smtClean="0"/>
              <a:t>19.02.2019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65419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6A40F3-D762-48C5-B757-13FFFC7ECF74}" type="datetimeFigureOut">
              <a:rPr lang="tr-TR" smtClean="0"/>
              <a:t>19.02.2019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22850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6A40F3-D762-48C5-B757-13FFFC7ECF74}"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04838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6A40F3-D762-48C5-B757-13FFFC7ECF74}"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26277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A40F3-D762-48C5-B757-13FFFC7ECF74}" type="datetimeFigureOut">
              <a:rPr lang="tr-TR" smtClean="0"/>
              <a:t>19.02.2019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068A4-7AB1-4987-BEC0-486BCDB874F9}" type="slidenum">
              <a:rPr lang="tr-TR" smtClean="0"/>
              <a:t>‹#›</a:t>
            </a:fld>
            <a:endParaRPr lang="tr-TR"/>
          </a:p>
        </p:txBody>
      </p:sp>
    </p:spTree>
    <p:extLst>
      <p:ext uri="{BB962C8B-B14F-4D97-AF65-F5344CB8AC3E}">
        <p14:creationId xmlns:p14="http://schemas.microsoft.com/office/powerpoint/2010/main" val="398714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916"/>
            <a:ext cx="12192000" cy="6858000"/>
          </a:xfrm>
          <a:prstGeom prst="rect">
            <a:avLst/>
          </a:prstGeom>
        </p:spPr>
      </p:pic>
      <p:sp>
        <p:nvSpPr>
          <p:cNvPr id="2" name="Unvan 1"/>
          <p:cNvSpPr>
            <a:spLocks noGrp="1"/>
          </p:cNvSpPr>
          <p:nvPr>
            <p:ph type="ctrTitle"/>
          </p:nvPr>
        </p:nvSpPr>
        <p:spPr>
          <a:xfrm>
            <a:off x="367469" y="3689054"/>
            <a:ext cx="8477428" cy="3168946"/>
          </a:xfrm>
        </p:spPr>
        <p:txBody>
          <a:bodyPr>
            <a:normAutofit/>
          </a:bodyPr>
          <a:lstStyle/>
          <a:p>
            <a:pPr>
              <a:lnSpc>
                <a:spcPct val="100000"/>
              </a:lnSpc>
            </a:pPr>
            <a:r>
              <a:rPr lang="tr-TR" sz="2800" dirty="0" smtClean="0">
                <a:solidFill>
                  <a:srgbClr val="000000"/>
                </a:solidFill>
                <a:latin typeface="Calibri" panose="020F0502020204030204" pitchFamily="34" charset="0"/>
                <a:cs typeface="Calibri" panose="020F0502020204030204" pitchFamily="34" charset="0"/>
              </a:rPr>
              <a:t>TÜRKİYE BİLİMSEL VE TEKNOLOJİK ARAŞTIRMA KURUMU (TÜBİTAK)</a:t>
            </a:r>
            <a:br>
              <a:rPr lang="tr-TR" sz="2800" dirty="0" smtClean="0">
                <a:solidFill>
                  <a:srgbClr val="000000"/>
                </a:solidFill>
                <a:latin typeface="Calibri" panose="020F0502020204030204" pitchFamily="34" charset="0"/>
                <a:cs typeface="Calibri" panose="020F0502020204030204" pitchFamily="34" charset="0"/>
              </a:rPr>
            </a:br>
            <a:endParaRPr lang="tr-TR" sz="2800" dirty="0">
              <a:latin typeface="+mn-lt"/>
            </a:endParaRPr>
          </a:p>
        </p:txBody>
      </p:sp>
      <p:sp>
        <p:nvSpPr>
          <p:cNvPr id="5" name="Metin kutusu 4"/>
          <p:cNvSpPr txBox="1"/>
          <p:nvPr/>
        </p:nvSpPr>
        <p:spPr>
          <a:xfrm>
            <a:off x="178283" y="688149"/>
            <a:ext cx="8576834" cy="5139869"/>
          </a:xfrm>
          <a:prstGeom prst="rect">
            <a:avLst/>
          </a:prstGeom>
          <a:noFill/>
        </p:spPr>
        <p:txBody>
          <a:bodyPr wrap="square" rtlCol="0">
            <a:spAutoFit/>
          </a:bodyPr>
          <a:lstStyle/>
          <a:p>
            <a:pPr algn="ctr"/>
            <a:endParaRPr lang="tr-TR" sz="4400" b="1" dirty="0">
              <a:latin typeface="Calibri" panose="020F0502020204030204" pitchFamily="34" charset="0"/>
              <a:cs typeface="Calibri" panose="020F0502020204030204" pitchFamily="34" charset="0"/>
            </a:endParaRPr>
          </a:p>
          <a:p>
            <a:pPr algn="ctr"/>
            <a:r>
              <a:rPr lang="tr-TR" sz="4800" b="1" dirty="0" smtClean="0">
                <a:solidFill>
                  <a:srgbClr val="990000"/>
                </a:solidFill>
                <a:latin typeface="Calibri" panose="020F0502020204030204" pitchFamily="34" charset="0"/>
                <a:cs typeface="Calibri" panose="020F0502020204030204" pitchFamily="34" charset="0"/>
              </a:rPr>
              <a:t>2242 - </a:t>
            </a:r>
            <a:r>
              <a:rPr lang="tr-TR" sz="4800" b="1" dirty="0">
                <a:solidFill>
                  <a:srgbClr val="990000"/>
                </a:solidFill>
                <a:latin typeface="Calibri" panose="020F0502020204030204" pitchFamily="34" charset="0"/>
                <a:cs typeface="Calibri" panose="020F0502020204030204" pitchFamily="34" charset="0"/>
              </a:rPr>
              <a:t>ÜNİVERSİTE </a:t>
            </a:r>
            <a:r>
              <a:rPr lang="tr-TR" sz="4800" b="1" dirty="0" smtClean="0">
                <a:solidFill>
                  <a:srgbClr val="990000"/>
                </a:solidFill>
                <a:latin typeface="Calibri" panose="020F0502020204030204" pitchFamily="34" charset="0"/>
                <a:cs typeface="Calibri" panose="020F0502020204030204" pitchFamily="34" charset="0"/>
              </a:rPr>
              <a:t>ÖĞRENCİLERİ</a:t>
            </a:r>
          </a:p>
          <a:p>
            <a:pPr algn="ctr"/>
            <a:r>
              <a:rPr lang="tr-TR" sz="4800" b="1" dirty="0" smtClean="0">
                <a:solidFill>
                  <a:srgbClr val="990000"/>
                </a:solidFill>
                <a:latin typeface="Calibri" panose="020F0502020204030204" pitchFamily="34" charset="0"/>
                <a:cs typeface="Calibri" panose="020F0502020204030204" pitchFamily="34" charset="0"/>
              </a:rPr>
              <a:t>ARAŞTIRMA PROJE YARIŞMALARI</a:t>
            </a:r>
          </a:p>
          <a:p>
            <a:pPr algn="ctr"/>
            <a:endParaRPr lang="tr-TR" sz="4800" b="1" dirty="0">
              <a:solidFill>
                <a:srgbClr val="990000"/>
              </a:solidFill>
              <a:latin typeface="Calibri" panose="020F0502020204030204" pitchFamily="34" charset="0"/>
              <a:cs typeface="Calibri" panose="020F0502020204030204" pitchFamily="34" charset="0"/>
            </a:endParaRPr>
          </a:p>
          <a:p>
            <a:pPr algn="ctr"/>
            <a:r>
              <a:rPr lang="tr-TR" sz="3600" b="1" dirty="0">
                <a:latin typeface="Calibri" panose="020F0502020204030204" pitchFamily="34" charset="0"/>
                <a:cs typeface="Calibri" panose="020F0502020204030204" pitchFamily="34" charset="0"/>
              </a:rPr>
              <a:t>BİDEB YARIŞMALAR GRUBU </a:t>
            </a:r>
          </a:p>
          <a:p>
            <a:pPr algn="ctr"/>
            <a:endParaRPr lang="tr-TR" sz="4800" b="1" dirty="0" smtClean="0">
              <a:solidFill>
                <a:srgbClr val="990000"/>
              </a:solidFill>
              <a:latin typeface="Calibri" panose="020F0502020204030204" pitchFamily="34" charset="0"/>
              <a:cs typeface="Calibri" panose="020F0502020204030204" pitchFamily="34" charset="0"/>
            </a:endParaRPr>
          </a:p>
          <a:p>
            <a:r>
              <a:rPr lang="tr-TR" sz="4400" dirty="0"/>
              <a:t> </a:t>
            </a:r>
          </a:p>
        </p:txBody>
      </p:sp>
    </p:spTree>
    <p:extLst>
      <p:ext uri="{BB962C8B-B14F-4D97-AF65-F5344CB8AC3E}">
        <p14:creationId xmlns:p14="http://schemas.microsoft.com/office/powerpoint/2010/main" val="4221763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7" y="222034"/>
            <a:ext cx="8031362" cy="646331"/>
          </a:xfrm>
          <a:prstGeom prst="rect">
            <a:avLst/>
          </a:prstGeom>
        </p:spPr>
        <p:txBody>
          <a:bodyPr wrap="square">
            <a:spAutoFit/>
          </a:bodyPr>
          <a:lstStyle/>
          <a:p>
            <a:pPr lvl="0" algn="ctr">
              <a:defRPr/>
            </a:pPr>
            <a:r>
              <a:rPr lang="tr-TR" sz="3600" dirty="0" smtClean="0">
                <a:solidFill>
                  <a:srgbClr val="E20613"/>
                </a:solidFill>
              </a:rPr>
              <a:t>DEĞERLENDİRME YÖNTEMİ</a:t>
            </a:r>
            <a:endParaRPr lang="tr-TR" sz="3600" dirty="0">
              <a:solidFill>
                <a:srgbClr val="E20613"/>
              </a:solidFill>
            </a:endParaRPr>
          </a:p>
        </p:txBody>
      </p:sp>
      <p:graphicFrame>
        <p:nvGraphicFramePr>
          <p:cNvPr id="8" name="Diyagram 7"/>
          <p:cNvGraphicFramePr/>
          <p:nvPr>
            <p:extLst>
              <p:ext uri="{D42A27DB-BD31-4B8C-83A1-F6EECF244321}">
                <p14:modId xmlns:p14="http://schemas.microsoft.com/office/powerpoint/2010/main" val="2941918030"/>
              </p:ext>
            </p:extLst>
          </p:nvPr>
        </p:nvGraphicFramePr>
        <p:xfrm>
          <a:off x="2548394" y="1090400"/>
          <a:ext cx="7095212" cy="431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p:cNvSpPr txBox="1"/>
          <p:nvPr/>
        </p:nvSpPr>
        <p:spPr>
          <a:xfrm>
            <a:off x="5136068" y="1722945"/>
            <a:ext cx="1919863" cy="954107"/>
          </a:xfrm>
          <a:prstGeom prst="rect">
            <a:avLst/>
          </a:prstGeom>
          <a:noFill/>
        </p:spPr>
        <p:txBody>
          <a:bodyPr wrap="square" rtlCol="0">
            <a:spAutoFit/>
          </a:bodyPr>
          <a:lstStyle/>
          <a:p>
            <a:pPr lvl="0" algn="ctr"/>
            <a:r>
              <a:rPr lang="tr-TR" sz="2000" b="1" dirty="0">
                <a:solidFill>
                  <a:schemeClr val="bg1"/>
                </a:solidFill>
              </a:rPr>
              <a:t>Final </a:t>
            </a:r>
            <a:endParaRPr lang="tr-TR" sz="2000" b="1" dirty="0" smtClean="0">
              <a:solidFill>
                <a:schemeClr val="bg1"/>
              </a:solidFill>
            </a:endParaRPr>
          </a:p>
          <a:p>
            <a:pPr lvl="0" algn="ctr"/>
            <a:r>
              <a:rPr lang="tr-TR" sz="2000" b="1" dirty="0" smtClean="0">
                <a:solidFill>
                  <a:schemeClr val="bg1"/>
                </a:solidFill>
              </a:rPr>
              <a:t>Yarışması</a:t>
            </a:r>
          </a:p>
          <a:p>
            <a:pPr lvl="0" algn="ctr"/>
            <a:endParaRPr lang="tr-TR" sz="200" dirty="0" smtClean="0">
              <a:solidFill>
                <a:schemeClr val="bg1"/>
              </a:solidFill>
            </a:endParaRPr>
          </a:p>
          <a:p>
            <a:pPr lvl="0" algn="ctr"/>
            <a:endParaRPr lang="tr-TR" sz="200" dirty="0">
              <a:solidFill>
                <a:schemeClr val="bg1"/>
              </a:solidFill>
            </a:endParaRPr>
          </a:p>
          <a:p>
            <a:pPr lvl="0" algn="ctr"/>
            <a:r>
              <a:rPr lang="tr-TR" sz="1200" dirty="0" smtClean="0">
                <a:solidFill>
                  <a:schemeClr val="bg1"/>
                </a:solidFill>
              </a:rPr>
              <a:t> </a:t>
            </a:r>
            <a:endParaRPr lang="tr-TR" sz="1200" dirty="0">
              <a:solidFill>
                <a:schemeClr val="bg1"/>
              </a:solidFill>
            </a:endParaRPr>
          </a:p>
        </p:txBody>
      </p:sp>
      <p:sp>
        <p:nvSpPr>
          <p:cNvPr id="10" name="Metin kutusu 9"/>
          <p:cNvSpPr txBox="1"/>
          <p:nvPr/>
        </p:nvSpPr>
        <p:spPr>
          <a:xfrm>
            <a:off x="3583237" y="3955915"/>
            <a:ext cx="5025523" cy="430887"/>
          </a:xfrm>
          <a:prstGeom prst="rect">
            <a:avLst/>
          </a:prstGeom>
          <a:noFill/>
        </p:spPr>
        <p:txBody>
          <a:bodyPr wrap="square" rtlCol="0">
            <a:spAutoFit/>
          </a:bodyPr>
          <a:lstStyle/>
          <a:p>
            <a:pPr lvl="0" algn="ctr"/>
            <a:r>
              <a:rPr lang="tr-TR" b="1" dirty="0" smtClean="0">
                <a:solidFill>
                  <a:schemeClr val="bg1"/>
                </a:solidFill>
              </a:rPr>
              <a:t>İkinci Aşama Değerlendirmesi</a:t>
            </a:r>
          </a:p>
          <a:p>
            <a:pPr lvl="0" algn="ctr"/>
            <a:endParaRPr lang="tr-TR" sz="400" dirty="0">
              <a:solidFill>
                <a:schemeClr val="bg1"/>
              </a:solidFill>
            </a:endParaRPr>
          </a:p>
        </p:txBody>
      </p:sp>
      <p:sp>
        <p:nvSpPr>
          <p:cNvPr id="11" name="Metin kutusu 10"/>
          <p:cNvSpPr txBox="1"/>
          <p:nvPr/>
        </p:nvSpPr>
        <p:spPr>
          <a:xfrm>
            <a:off x="3131504" y="4840152"/>
            <a:ext cx="5928987" cy="477054"/>
          </a:xfrm>
          <a:prstGeom prst="rect">
            <a:avLst/>
          </a:prstGeom>
          <a:noFill/>
        </p:spPr>
        <p:txBody>
          <a:bodyPr wrap="square" rtlCol="0">
            <a:spAutoFit/>
          </a:bodyPr>
          <a:lstStyle/>
          <a:p>
            <a:pPr lvl="0" algn="ctr"/>
            <a:r>
              <a:rPr lang="tr-TR" b="1" dirty="0" smtClean="0">
                <a:solidFill>
                  <a:schemeClr val="bg1"/>
                </a:solidFill>
              </a:rPr>
              <a:t>Birinci </a:t>
            </a:r>
            <a:r>
              <a:rPr lang="tr-TR" b="1" dirty="0">
                <a:solidFill>
                  <a:schemeClr val="bg1"/>
                </a:solidFill>
              </a:rPr>
              <a:t>Aşama </a:t>
            </a:r>
            <a:r>
              <a:rPr lang="tr-TR" b="1" dirty="0" smtClean="0">
                <a:solidFill>
                  <a:schemeClr val="bg1"/>
                </a:solidFill>
              </a:rPr>
              <a:t>Değerlendirmesi </a:t>
            </a:r>
            <a:r>
              <a:rPr lang="tr-TR" b="1" dirty="0">
                <a:solidFill>
                  <a:schemeClr val="bg1"/>
                </a:solidFill>
              </a:rPr>
              <a:t>(Ön İnceleme</a:t>
            </a:r>
            <a:r>
              <a:rPr lang="tr-TR" b="1" dirty="0" smtClean="0">
                <a:solidFill>
                  <a:schemeClr val="bg1"/>
                </a:solidFill>
              </a:rPr>
              <a:t>)</a:t>
            </a:r>
          </a:p>
          <a:p>
            <a:pPr lvl="0" algn="ctr"/>
            <a:endParaRPr lang="tr-TR" sz="700" dirty="0">
              <a:solidFill>
                <a:schemeClr val="bg1"/>
              </a:solidFill>
            </a:endParaRPr>
          </a:p>
        </p:txBody>
      </p:sp>
      <p:sp>
        <p:nvSpPr>
          <p:cNvPr id="12" name="Metin kutusu 11"/>
          <p:cNvSpPr txBox="1"/>
          <p:nvPr/>
        </p:nvSpPr>
        <p:spPr>
          <a:xfrm>
            <a:off x="4571402" y="2951403"/>
            <a:ext cx="3049194" cy="446276"/>
          </a:xfrm>
          <a:prstGeom prst="rect">
            <a:avLst/>
          </a:prstGeom>
          <a:noFill/>
        </p:spPr>
        <p:txBody>
          <a:bodyPr wrap="square" rtlCol="0">
            <a:spAutoFit/>
          </a:bodyPr>
          <a:lstStyle/>
          <a:p>
            <a:pPr lvl="0" algn="ctr"/>
            <a:r>
              <a:rPr lang="tr-TR" b="1" dirty="0">
                <a:solidFill>
                  <a:schemeClr val="bg1"/>
                </a:solidFill>
              </a:rPr>
              <a:t>Bölge </a:t>
            </a:r>
            <a:r>
              <a:rPr lang="tr-TR" b="1" dirty="0" smtClean="0">
                <a:solidFill>
                  <a:schemeClr val="bg1"/>
                </a:solidFill>
              </a:rPr>
              <a:t>Yarışmaları</a:t>
            </a:r>
          </a:p>
          <a:p>
            <a:pPr lvl="0" algn="ctr"/>
            <a:endParaRPr lang="tr-TR" sz="300" b="1" dirty="0" smtClean="0">
              <a:solidFill>
                <a:schemeClr val="bg1"/>
              </a:solidFill>
            </a:endParaRPr>
          </a:p>
          <a:p>
            <a:pPr lvl="0" algn="ctr"/>
            <a:endParaRPr lang="tr-TR" sz="200" b="1" dirty="0">
              <a:solidFill>
                <a:schemeClr val="bg1"/>
              </a:solidFill>
            </a:endParaRPr>
          </a:p>
        </p:txBody>
      </p:sp>
    </p:spTree>
    <p:extLst>
      <p:ext uri="{BB962C8B-B14F-4D97-AF65-F5344CB8AC3E}">
        <p14:creationId xmlns:p14="http://schemas.microsoft.com/office/powerpoint/2010/main" val="7450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7" y="222034"/>
            <a:ext cx="8031362" cy="646331"/>
          </a:xfrm>
          <a:prstGeom prst="rect">
            <a:avLst/>
          </a:prstGeom>
        </p:spPr>
        <p:txBody>
          <a:bodyPr wrap="square">
            <a:spAutoFit/>
          </a:bodyPr>
          <a:lstStyle/>
          <a:p>
            <a:pPr lvl="0" algn="ctr">
              <a:defRPr/>
            </a:pPr>
            <a:r>
              <a:rPr lang="tr-TR" sz="3600" dirty="0" smtClean="0">
                <a:solidFill>
                  <a:srgbClr val="E20613"/>
                </a:solidFill>
              </a:rPr>
              <a:t>DEĞERLENDİRME YÖNTEMİ</a:t>
            </a:r>
            <a:endParaRPr lang="tr-TR" sz="3600" dirty="0">
              <a:solidFill>
                <a:srgbClr val="E20613"/>
              </a:solidFill>
            </a:endParaRPr>
          </a:p>
        </p:txBody>
      </p:sp>
      <p:sp>
        <p:nvSpPr>
          <p:cNvPr id="13" name="Dikdörtgen 12"/>
          <p:cNvSpPr/>
          <p:nvPr/>
        </p:nvSpPr>
        <p:spPr>
          <a:xfrm>
            <a:off x="569092" y="897219"/>
            <a:ext cx="11053815" cy="5632311"/>
          </a:xfrm>
          <a:prstGeom prst="rect">
            <a:avLst/>
          </a:prstGeom>
        </p:spPr>
        <p:txBody>
          <a:bodyPr wrap="square">
            <a:spAutoFit/>
          </a:bodyPr>
          <a:lstStyle/>
          <a:p>
            <a:pPr marL="457200" indent="-457200" algn="just">
              <a:buFont typeface="Wingdings" panose="05000000000000000000" pitchFamily="2" charset="2"/>
              <a:buChar char="Ø"/>
            </a:pPr>
            <a:r>
              <a:rPr lang="tr-TR" sz="2000" b="1" dirty="0"/>
              <a:t>Birinci Aşama Değerlendirmesi (Ön İnceleme</a:t>
            </a:r>
            <a:r>
              <a:rPr lang="tr-TR" sz="2000" b="1" dirty="0" smtClean="0"/>
              <a:t>): </a:t>
            </a:r>
            <a:r>
              <a:rPr lang="tr-TR" sz="2000" dirty="0"/>
              <a:t>Çevrimiçi olarak alınan başvurular, ilk olarak Bölge Koordinatörlükleri tarafından incelenir, eksik ve/veya hatalı belge ile yapılan başvurular yarışmadan </a:t>
            </a:r>
            <a:r>
              <a:rPr lang="tr-TR" sz="2000" dirty="0" smtClean="0"/>
              <a:t>elenir.</a:t>
            </a:r>
          </a:p>
          <a:p>
            <a:pPr marL="457200" indent="-457200" algn="just">
              <a:buFont typeface="Wingdings" panose="05000000000000000000" pitchFamily="2" charset="2"/>
              <a:buChar char="Ø"/>
            </a:pPr>
            <a:r>
              <a:rPr lang="tr-TR" sz="2000" b="1" dirty="0"/>
              <a:t>İkinci Aşama </a:t>
            </a:r>
            <a:r>
              <a:rPr lang="tr-TR" sz="2000" b="1" dirty="0" smtClean="0"/>
              <a:t>Değerlendirmesi:</a:t>
            </a:r>
            <a:r>
              <a:rPr lang="tr-TR" sz="2000" dirty="0" smtClean="0"/>
              <a:t> </a:t>
            </a:r>
            <a:r>
              <a:rPr lang="tr-TR" sz="2000" dirty="0"/>
              <a:t>Birinci aşamayı geçen projeler, alanında uzman bilim insanları tarafından değerlendirilir ve başarılı bulunan projeler, Bölge Koordinatörlükleri tarafından bölge yarışmalarına davet edilir</a:t>
            </a:r>
            <a:r>
              <a:rPr lang="tr-TR" sz="2000" dirty="0" smtClean="0"/>
              <a:t>.</a:t>
            </a:r>
          </a:p>
          <a:p>
            <a:pPr marL="457200" indent="-457200" algn="just">
              <a:buFont typeface="Wingdings" panose="05000000000000000000" pitchFamily="2" charset="2"/>
              <a:buChar char="Ø"/>
            </a:pPr>
            <a:r>
              <a:rPr lang="tr-TR" sz="2000" b="1" dirty="0"/>
              <a:t>Üçüncü Aşama Değerlendirmesi (Bölge Yarışmaları</a:t>
            </a:r>
            <a:r>
              <a:rPr lang="tr-TR" sz="2000" b="1" dirty="0" smtClean="0"/>
              <a:t>): </a:t>
            </a:r>
            <a:r>
              <a:rPr lang="tr-TR" sz="2000" dirty="0"/>
              <a:t>İkinci aşama değerlendirmesinde başarılı bulunan projeler Adana, Ankara, Bursa, Erzurum, </a:t>
            </a:r>
            <a:r>
              <a:rPr lang="tr-TR" sz="2000" dirty="0" smtClean="0"/>
              <a:t>İstanbul Asya</a:t>
            </a:r>
            <a:r>
              <a:rPr lang="tr-TR" sz="2000" dirty="0"/>
              <a:t>, İstanbul-Avrupa, İzmir, Kayseri, Konya, Malatya, Samsun ve Van olmak üzere 12 bölge merkezinde sergilenir. </a:t>
            </a:r>
            <a:r>
              <a:rPr lang="tr-TR" sz="2000" dirty="0" smtClean="0"/>
              <a:t>Bölge </a:t>
            </a:r>
            <a:r>
              <a:rPr lang="tr-TR" sz="2000" dirty="0"/>
              <a:t>yarışmalarında projeler, akademisyenlerden oluşan jüri tarafından mülakat yoluyla değerlendirilir. Mülakat sırasında proje sahibi öğrencilerin sunum yapmaları beklenir. Başarılı bulunan projelere Birincilik, İkincilik ve Üçüncülük ödülleri verilir. Bölge Birincileri Final Yarışmasına davet </a:t>
            </a:r>
            <a:r>
              <a:rPr lang="tr-TR" sz="2000" dirty="0" smtClean="0"/>
              <a:t>edilir. </a:t>
            </a:r>
            <a:r>
              <a:rPr lang="tr-TR" sz="2000" i="1" dirty="0" smtClean="0"/>
              <a:t>(TÜBİTAK’ın </a:t>
            </a:r>
            <a:r>
              <a:rPr lang="tr-TR" sz="2000" i="1" dirty="0"/>
              <a:t>gerekli görmesi halinde bölge yarışmaları yapılmayabilir</a:t>
            </a:r>
            <a:r>
              <a:rPr lang="tr-TR" sz="2000" i="1" dirty="0" smtClean="0"/>
              <a:t>.)</a:t>
            </a:r>
            <a:endParaRPr lang="tr-TR" sz="2000" dirty="0" smtClean="0"/>
          </a:p>
          <a:p>
            <a:pPr marL="457200" indent="-457200" algn="just">
              <a:buFont typeface="Wingdings" panose="05000000000000000000" pitchFamily="2" charset="2"/>
              <a:buChar char="Ø"/>
            </a:pPr>
            <a:r>
              <a:rPr lang="tr-TR" sz="2000" b="1" dirty="0"/>
              <a:t>Final Y</a:t>
            </a:r>
            <a:r>
              <a:rPr lang="tr-TR" sz="2000" b="1" dirty="0" smtClean="0"/>
              <a:t>arışması: </a:t>
            </a:r>
            <a:r>
              <a:rPr lang="tr-TR" sz="2000" dirty="0"/>
              <a:t>P</a:t>
            </a:r>
            <a:r>
              <a:rPr lang="tr-TR" sz="2000" dirty="0" smtClean="0"/>
              <a:t>rojeler</a:t>
            </a:r>
            <a:r>
              <a:rPr lang="tr-TR" sz="2000" dirty="0"/>
              <a:t>, akademisyenlerden oluşan jüri tarafından mülakat yoluyla değerlendirilir. Mülakat sırasında proje sahibi öğrencilerin sunum yapmaları beklenir. Başarılı bulunan projelere Birincilik, İkincilik, Üçüncülük ve Teşvik ödülleri verilir. </a:t>
            </a:r>
            <a:endParaRPr lang="tr-TR" sz="2000" dirty="0" smtClean="0"/>
          </a:p>
          <a:p>
            <a:pPr marL="457200" indent="-457200" algn="just">
              <a:buFont typeface="Wingdings" panose="05000000000000000000" pitchFamily="2" charset="2"/>
              <a:buChar char="Ø"/>
            </a:pPr>
            <a:endParaRPr lang="tr-TR" sz="2000" dirty="0"/>
          </a:p>
          <a:p>
            <a:pPr marL="457200" indent="-457200" algn="just">
              <a:buFont typeface="Wingdings" panose="05000000000000000000" pitchFamily="2" charset="2"/>
              <a:buChar char="Ø"/>
            </a:pPr>
            <a:endParaRPr lang="tr-TR" sz="2000" dirty="0" smtClean="0"/>
          </a:p>
        </p:txBody>
      </p:sp>
    </p:spTree>
    <p:extLst>
      <p:ext uri="{BB962C8B-B14F-4D97-AF65-F5344CB8AC3E}">
        <p14:creationId xmlns:p14="http://schemas.microsoft.com/office/powerpoint/2010/main" val="181662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62" y="0"/>
            <a:ext cx="12192000" cy="6858000"/>
          </a:xfrm>
          <a:prstGeom prst="rect">
            <a:avLst/>
          </a:prstGeom>
        </p:spPr>
      </p:pic>
      <p:sp>
        <p:nvSpPr>
          <p:cNvPr id="5" name="Dikdörtgen 4"/>
          <p:cNvSpPr/>
          <p:nvPr/>
        </p:nvSpPr>
        <p:spPr>
          <a:xfrm>
            <a:off x="201150" y="134973"/>
            <a:ext cx="8031362" cy="646331"/>
          </a:xfrm>
          <a:prstGeom prst="rect">
            <a:avLst/>
          </a:prstGeom>
        </p:spPr>
        <p:txBody>
          <a:bodyPr wrap="square">
            <a:spAutoFit/>
          </a:bodyPr>
          <a:lstStyle/>
          <a:p>
            <a:pPr lvl="0" algn="ctr">
              <a:defRPr/>
            </a:pPr>
            <a:r>
              <a:rPr lang="tr-TR" sz="3600" dirty="0" smtClean="0">
                <a:solidFill>
                  <a:srgbClr val="E20613"/>
                </a:solidFill>
              </a:rPr>
              <a:t>DEĞERLENDİRME KRİTERLERİ NELERDİR?</a:t>
            </a:r>
            <a:endParaRPr lang="tr-TR" sz="3600" dirty="0">
              <a:solidFill>
                <a:srgbClr val="E20613"/>
              </a:solidFill>
            </a:endParaRPr>
          </a:p>
        </p:txBody>
      </p:sp>
      <p:grpSp>
        <p:nvGrpSpPr>
          <p:cNvPr id="6" name="Grup 5"/>
          <p:cNvGrpSpPr/>
          <p:nvPr/>
        </p:nvGrpSpPr>
        <p:grpSpPr>
          <a:xfrm>
            <a:off x="3494766" y="1706625"/>
            <a:ext cx="2205260" cy="1296144"/>
            <a:chOff x="0" y="1096541"/>
            <a:chExt cx="2586344" cy="3265973"/>
          </a:xfrm>
        </p:grpSpPr>
        <p:sp>
          <p:nvSpPr>
            <p:cNvPr id="7" name="Yuvarlatılmış Dikdörtgen 6"/>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sp>
        <p:nvSpPr>
          <p:cNvPr id="9" name="Dörtlü Ok 8"/>
          <p:cNvSpPr/>
          <p:nvPr/>
        </p:nvSpPr>
        <p:spPr>
          <a:xfrm>
            <a:off x="3298182" y="1562609"/>
            <a:ext cx="5075620" cy="3168352"/>
          </a:xfrm>
          <a:prstGeom prst="quadArrow">
            <a:avLst>
              <a:gd name="adj1" fmla="val 2000"/>
              <a:gd name="adj2" fmla="val 4000"/>
              <a:gd name="adj3" fmla="val 5000"/>
            </a:avLst>
          </a:prstGeom>
          <a:solidFill>
            <a:schemeClr val="accent5">
              <a:lumMod val="75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10" name="Grup 9"/>
          <p:cNvGrpSpPr/>
          <p:nvPr/>
        </p:nvGrpSpPr>
        <p:grpSpPr>
          <a:xfrm>
            <a:off x="5993985" y="1706625"/>
            <a:ext cx="2205260" cy="1296144"/>
            <a:chOff x="0" y="1096541"/>
            <a:chExt cx="2586344" cy="3265973"/>
          </a:xfrm>
        </p:grpSpPr>
        <p:sp>
          <p:nvSpPr>
            <p:cNvPr id="11" name="Yuvarlatılmış Dikdörtgen 10"/>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grpSp>
        <p:nvGrpSpPr>
          <p:cNvPr id="14" name="Grup 13"/>
          <p:cNvGrpSpPr/>
          <p:nvPr/>
        </p:nvGrpSpPr>
        <p:grpSpPr>
          <a:xfrm>
            <a:off x="6027254" y="3290801"/>
            <a:ext cx="2205260" cy="1296144"/>
            <a:chOff x="0" y="1096541"/>
            <a:chExt cx="2586344" cy="3265973"/>
          </a:xfrm>
        </p:grpSpPr>
        <p:sp>
          <p:nvSpPr>
            <p:cNvPr id="15" name="Yuvarlatılmış Dikdörtgen 14"/>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grpSp>
        <p:nvGrpSpPr>
          <p:cNvPr id="17" name="Grup 16"/>
          <p:cNvGrpSpPr/>
          <p:nvPr/>
        </p:nvGrpSpPr>
        <p:grpSpPr>
          <a:xfrm>
            <a:off x="3494766" y="3290801"/>
            <a:ext cx="2205260" cy="1296144"/>
            <a:chOff x="0" y="1096541"/>
            <a:chExt cx="2586344" cy="3265973"/>
          </a:xfrm>
        </p:grpSpPr>
        <p:sp>
          <p:nvSpPr>
            <p:cNvPr id="18" name="Yuvarlatılmış Dikdörtgen 17"/>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sp>
        <p:nvSpPr>
          <p:cNvPr id="20" name="Metin kutusu 19"/>
          <p:cNvSpPr txBox="1"/>
          <p:nvPr/>
        </p:nvSpPr>
        <p:spPr>
          <a:xfrm>
            <a:off x="3708699" y="1906424"/>
            <a:ext cx="1800200" cy="769441"/>
          </a:xfrm>
          <a:prstGeom prst="rect">
            <a:avLst/>
          </a:prstGeom>
          <a:noFill/>
        </p:spPr>
        <p:txBody>
          <a:bodyPr wrap="square" rtlCol="0">
            <a:spAutoFit/>
          </a:bodyPr>
          <a:lstStyle/>
          <a:p>
            <a:pPr algn="ctr"/>
            <a:r>
              <a:rPr lang="tr-TR" sz="2200" b="1" dirty="0" smtClean="0">
                <a:solidFill>
                  <a:schemeClr val="bg1"/>
                </a:solidFill>
                <a:latin typeface="Corbel" pitchFamily="34" charset="0"/>
              </a:rPr>
              <a:t>Özgünlük/</a:t>
            </a:r>
          </a:p>
          <a:p>
            <a:pPr algn="ctr"/>
            <a:r>
              <a:rPr lang="tr-TR" sz="2200" b="1" dirty="0" smtClean="0">
                <a:solidFill>
                  <a:schemeClr val="bg1"/>
                </a:solidFill>
                <a:latin typeface="Corbel" pitchFamily="34" charset="0"/>
              </a:rPr>
              <a:t>Yenilikçilik</a:t>
            </a:r>
            <a:endParaRPr lang="tr-TR" sz="2200" b="1" dirty="0">
              <a:solidFill>
                <a:schemeClr val="bg1"/>
              </a:solidFill>
              <a:latin typeface="Corbel" pitchFamily="34" charset="0"/>
            </a:endParaRPr>
          </a:p>
        </p:txBody>
      </p:sp>
      <p:sp>
        <p:nvSpPr>
          <p:cNvPr id="21" name="Metin kutusu 20"/>
          <p:cNvSpPr txBox="1"/>
          <p:nvPr/>
        </p:nvSpPr>
        <p:spPr>
          <a:xfrm>
            <a:off x="5895217" y="2106182"/>
            <a:ext cx="2402794" cy="430887"/>
          </a:xfrm>
          <a:prstGeom prst="rect">
            <a:avLst/>
          </a:prstGeom>
          <a:noFill/>
        </p:spPr>
        <p:txBody>
          <a:bodyPr wrap="square" rtlCol="0">
            <a:spAutoFit/>
          </a:bodyPr>
          <a:lstStyle>
            <a:defPPr>
              <a:defRPr lang="tr-TR"/>
            </a:defPPr>
            <a:lvl1pPr algn="ctr">
              <a:defRPr b="1">
                <a:solidFill>
                  <a:schemeClr val="bg1"/>
                </a:solidFill>
                <a:latin typeface="Corbel" pitchFamily="34" charset="0"/>
              </a:defRPr>
            </a:lvl1pPr>
          </a:lstStyle>
          <a:p>
            <a:r>
              <a:rPr lang="tr-TR" sz="2200" dirty="0" smtClean="0"/>
              <a:t>Yöntem ve Süreç</a:t>
            </a:r>
            <a:endParaRPr lang="tr-TR" sz="2200" dirty="0"/>
          </a:p>
        </p:txBody>
      </p:sp>
      <p:sp>
        <p:nvSpPr>
          <p:cNvPr id="22" name="Metin kutusu 21"/>
          <p:cNvSpPr txBox="1"/>
          <p:nvPr/>
        </p:nvSpPr>
        <p:spPr>
          <a:xfrm>
            <a:off x="3562592" y="3379996"/>
            <a:ext cx="2092414" cy="1107996"/>
          </a:xfrm>
          <a:prstGeom prst="rect">
            <a:avLst/>
          </a:prstGeom>
          <a:noFill/>
        </p:spPr>
        <p:txBody>
          <a:bodyPr wrap="square" rtlCol="0">
            <a:spAutoFit/>
          </a:bodyPr>
          <a:lstStyle>
            <a:defPPr>
              <a:defRPr lang="tr-TR"/>
            </a:defPPr>
            <a:lvl1pPr algn="ctr">
              <a:defRPr b="1">
                <a:solidFill>
                  <a:schemeClr val="bg1"/>
                </a:solidFill>
                <a:latin typeface="Corbel" pitchFamily="34" charset="0"/>
              </a:defRPr>
            </a:lvl1pPr>
          </a:lstStyle>
          <a:p>
            <a:r>
              <a:rPr lang="tr-TR" sz="2200" dirty="0"/>
              <a:t>Uygulanabilirlik ve/veya Kullanılabilirlik</a:t>
            </a:r>
          </a:p>
        </p:txBody>
      </p:sp>
      <p:sp>
        <p:nvSpPr>
          <p:cNvPr id="23" name="Metin kutusu 22"/>
          <p:cNvSpPr txBox="1"/>
          <p:nvPr/>
        </p:nvSpPr>
        <p:spPr>
          <a:xfrm>
            <a:off x="5977755" y="3352101"/>
            <a:ext cx="2304256" cy="1107996"/>
          </a:xfrm>
          <a:prstGeom prst="rect">
            <a:avLst/>
          </a:prstGeom>
          <a:noFill/>
        </p:spPr>
        <p:txBody>
          <a:bodyPr wrap="square" rtlCol="0">
            <a:spAutoFit/>
          </a:bodyPr>
          <a:lstStyle/>
          <a:p>
            <a:pPr algn="ctr"/>
            <a:r>
              <a:rPr lang="tr-TR" sz="2200" b="1" dirty="0" smtClean="0">
                <a:solidFill>
                  <a:schemeClr val="bg1"/>
                </a:solidFill>
                <a:latin typeface="Corbel" pitchFamily="34" charset="0"/>
              </a:rPr>
              <a:t>Katma </a:t>
            </a:r>
            <a:r>
              <a:rPr lang="tr-TR" sz="2200" b="1" dirty="0">
                <a:solidFill>
                  <a:schemeClr val="bg1"/>
                </a:solidFill>
                <a:latin typeface="Corbel" pitchFamily="34" charset="0"/>
              </a:rPr>
              <a:t>Değer </a:t>
            </a:r>
            <a:r>
              <a:rPr lang="tr-TR" sz="2200" b="1" dirty="0" smtClean="0">
                <a:solidFill>
                  <a:schemeClr val="bg1"/>
                </a:solidFill>
                <a:latin typeface="Corbel" pitchFamily="34" charset="0"/>
              </a:rPr>
              <a:t>ve/veya </a:t>
            </a:r>
          </a:p>
          <a:p>
            <a:pPr algn="ctr"/>
            <a:r>
              <a:rPr lang="tr-TR" sz="2200" b="1" dirty="0" smtClean="0">
                <a:solidFill>
                  <a:schemeClr val="bg1"/>
                </a:solidFill>
                <a:latin typeface="Corbel" pitchFamily="34" charset="0"/>
              </a:rPr>
              <a:t>Yaygın Etki</a:t>
            </a:r>
            <a:endParaRPr lang="tr-TR" sz="2200" b="1" dirty="0">
              <a:solidFill>
                <a:schemeClr val="bg1"/>
              </a:solidFill>
              <a:latin typeface="Corbel" pitchFamily="34" charset="0"/>
            </a:endParaRPr>
          </a:p>
        </p:txBody>
      </p:sp>
      <p:sp>
        <p:nvSpPr>
          <p:cNvPr id="2" name="Dikdörtgen 1"/>
          <p:cNvSpPr/>
          <p:nvPr/>
        </p:nvSpPr>
        <p:spPr>
          <a:xfrm>
            <a:off x="870049" y="5050974"/>
            <a:ext cx="5223161" cy="646331"/>
          </a:xfrm>
          <a:prstGeom prst="rect">
            <a:avLst/>
          </a:prstGeom>
        </p:spPr>
        <p:txBody>
          <a:bodyPr wrap="none">
            <a:spAutoFit/>
          </a:bodyPr>
          <a:lstStyle/>
          <a:p>
            <a:pPr marL="285750" indent="-285750">
              <a:buFont typeface="Wingdings" panose="05000000000000000000" pitchFamily="2" charset="2"/>
              <a:buChar char="Ø"/>
            </a:pPr>
            <a:r>
              <a:rPr lang="tr-TR" dirty="0" smtClean="0">
                <a:latin typeface="Corbel" pitchFamily="34" charset="0"/>
              </a:rPr>
              <a:t>Kriterlerin </a:t>
            </a:r>
            <a:r>
              <a:rPr lang="tr-TR" dirty="0">
                <a:latin typeface="Corbel" pitchFamily="34" charset="0"/>
              </a:rPr>
              <a:t>değerlendirmedeki </a:t>
            </a:r>
            <a:r>
              <a:rPr lang="tr-TR" dirty="0" smtClean="0">
                <a:latin typeface="Corbel" pitchFamily="34" charset="0"/>
              </a:rPr>
              <a:t>ağırlıkları </a:t>
            </a:r>
            <a:r>
              <a:rPr lang="tr-TR" dirty="0">
                <a:latin typeface="Corbel" pitchFamily="34" charset="0"/>
              </a:rPr>
              <a:t>eşittir</a:t>
            </a:r>
            <a:r>
              <a:rPr lang="tr-TR" dirty="0" smtClean="0">
                <a:latin typeface="Corbel" pitchFamily="34" charset="0"/>
              </a:rPr>
              <a:t>.</a:t>
            </a:r>
          </a:p>
          <a:p>
            <a:pPr marL="285750" indent="-285750">
              <a:buFont typeface="Wingdings" panose="05000000000000000000" pitchFamily="2" charset="2"/>
              <a:buChar char="Ø"/>
            </a:pPr>
            <a:r>
              <a:rPr lang="tr-TR" dirty="0" smtClean="0">
                <a:latin typeface="Corbel" pitchFamily="34" charset="0"/>
              </a:rPr>
              <a:t>Yarışma web sitesinde detaylı bilgi bulunmaktadır. </a:t>
            </a:r>
            <a:endParaRPr lang="tr-TR" dirty="0">
              <a:latin typeface="Corbel" pitchFamily="34" charset="0"/>
            </a:endParaRPr>
          </a:p>
        </p:txBody>
      </p:sp>
    </p:spTree>
    <p:extLst>
      <p:ext uri="{BB962C8B-B14F-4D97-AF65-F5344CB8AC3E}">
        <p14:creationId xmlns:p14="http://schemas.microsoft.com/office/powerpoint/2010/main" val="1760495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84"/>
            <a:ext cx="12192000" cy="6858000"/>
          </a:xfrm>
          <a:prstGeom prst="rect">
            <a:avLst/>
          </a:prstGeom>
          <a:noFill/>
          <a:ln>
            <a:noFill/>
          </a:ln>
        </p:spPr>
      </p:pic>
      <p:sp>
        <p:nvSpPr>
          <p:cNvPr id="5" name="Dikdörtgen 4"/>
          <p:cNvSpPr/>
          <p:nvPr/>
        </p:nvSpPr>
        <p:spPr>
          <a:xfrm>
            <a:off x="236520" y="143650"/>
            <a:ext cx="12496724" cy="646331"/>
          </a:xfrm>
          <a:prstGeom prst="rect">
            <a:avLst/>
          </a:prstGeom>
        </p:spPr>
        <p:txBody>
          <a:bodyPr wrap="square">
            <a:spAutoFit/>
          </a:bodyPr>
          <a:lstStyle/>
          <a:p>
            <a:pPr lvl="0">
              <a:defRPr/>
            </a:pPr>
            <a:r>
              <a:rPr lang="tr-TR" sz="3600" dirty="0" smtClean="0">
                <a:solidFill>
                  <a:srgbClr val="E20613"/>
                </a:solidFill>
              </a:rPr>
              <a:t>PROJE HANGİ DURUMLARDA DEĞERLENDİRME DIŞI TUTULUR?</a:t>
            </a:r>
            <a:endParaRPr lang="tr-TR" sz="3600" dirty="0">
              <a:solidFill>
                <a:srgbClr val="E20613"/>
              </a:solidFill>
            </a:endParaRPr>
          </a:p>
        </p:txBody>
      </p:sp>
      <p:sp>
        <p:nvSpPr>
          <p:cNvPr id="6" name="Dikdörtgen 5"/>
          <p:cNvSpPr/>
          <p:nvPr/>
        </p:nvSpPr>
        <p:spPr>
          <a:xfrm>
            <a:off x="3280718" y="3673226"/>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Köşeli Çift Ayraç 4"/>
          <p:cNvSpPr/>
          <p:nvPr/>
        </p:nvSpPr>
        <p:spPr>
          <a:xfrm>
            <a:off x="1354099" y="3065804"/>
            <a:ext cx="10797003" cy="60485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spcAft>
                <a:spcPct val="35000"/>
              </a:spcAft>
            </a:pPr>
            <a:endParaRPr lang="tr-TR" sz="2400" dirty="0"/>
          </a:p>
        </p:txBody>
      </p:sp>
      <p:pic>
        <p:nvPicPr>
          <p:cNvPr id="1030" name="Picture 6" descr="http://4.bp.blogspot.com/-pg3W6MCshIY/VlUAjkyvl2I/AAAAAAAAAhM/7Dt4N5TkETc/s1600/unlem-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505" t="1627" r="25145" b="3678"/>
          <a:stretch/>
        </p:blipFill>
        <p:spPr bwMode="auto">
          <a:xfrm>
            <a:off x="497669" y="1114428"/>
            <a:ext cx="1404000" cy="48600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039008" y="1188000"/>
            <a:ext cx="9680026" cy="6740307"/>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a:solidFill>
                  <a:schemeClr val="dk1">
                    <a:hueOff val="0"/>
                    <a:satOff val="0"/>
                    <a:lumOff val="0"/>
                    <a:alphaOff val="0"/>
                  </a:schemeClr>
                </a:solidFill>
              </a:rPr>
              <a:t>Projenin başvuru sahibi ve varsa </a:t>
            </a:r>
            <a:r>
              <a:rPr lang="tr-TR" sz="2400" dirty="0" err="1">
                <a:solidFill>
                  <a:schemeClr val="dk1">
                    <a:hueOff val="0"/>
                    <a:satOff val="0"/>
                    <a:lumOff val="0"/>
                    <a:alphaOff val="0"/>
                  </a:schemeClr>
                </a:solidFill>
              </a:rPr>
              <a:t>muvafakatname</a:t>
            </a:r>
            <a:r>
              <a:rPr lang="tr-TR" sz="2400" dirty="0">
                <a:solidFill>
                  <a:schemeClr val="dk1">
                    <a:hueOff val="0"/>
                    <a:satOff val="0"/>
                    <a:lumOff val="0"/>
                    <a:alphaOff val="0"/>
                  </a:schemeClr>
                </a:solidFill>
              </a:rPr>
              <a:t> veren öğrenci/</a:t>
            </a:r>
            <a:r>
              <a:rPr lang="tr-TR" sz="2400" dirty="0" err="1">
                <a:solidFill>
                  <a:schemeClr val="dk1">
                    <a:hueOff val="0"/>
                    <a:satOff val="0"/>
                    <a:lumOff val="0"/>
                    <a:alphaOff val="0"/>
                  </a:schemeClr>
                </a:solidFill>
              </a:rPr>
              <a:t>ler</a:t>
            </a:r>
            <a:r>
              <a:rPr lang="tr-TR" sz="2400" dirty="0">
                <a:solidFill>
                  <a:schemeClr val="dk1">
                    <a:hueOff val="0"/>
                    <a:satOff val="0"/>
                    <a:lumOff val="0"/>
                    <a:alphaOff val="0"/>
                  </a:schemeClr>
                </a:solidFill>
              </a:rPr>
              <a:t> tarafından gerçekleştirilmemiş </a:t>
            </a:r>
            <a:r>
              <a:rPr lang="tr-TR" sz="2400" dirty="0" smtClean="0">
                <a:solidFill>
                  <a:schemeClr val="dk1">
                    <a:hueOff val="0"/>
                    <a:satOff val="0"/>
                    <a:lumOff val="0"/>
                    <a:alphaOff val="0"/>
                  </a:schemeClr>
                </a:solidFill>
              </a:rPr>
              <a:t>olması</a:t>
            </a:r>
          </a:p>
          <a:p>
            <a:pPr marL="285750" indent="-285750" algn="just">
              <a:buFont typeface="Wingdings" panose="05000000000000000000" pitchFamily="2" charset="2"/>
              <a:buChar char="Ø"/>
            </a:pPr>
            <a:r>
              <a:rPr lang="tr-TR" sz="2400" dirty="0">
                <a:solidFill>
                  <a:schemeClr val="dk1">
                    <a:hueOff val="0"/>
                    <a:satOff val="0"/>
                    <a:lumOff val="0"/>
                    <a:alphaOff val="0"/>
                  </a:schemeClr>
                </a:solidFill>
              </a:rPr>
              <a:t>Yararlanılan kaynakların belirtilmemesi, intihal </a:t>
            </a:r>
            <a:r>
              <a:rPr lang="tr-TR" sz="2400" dirty="0" smtClean="0">
                <a:solidFill>
                  <a:schemeClr val="dk1">
                    <a:hueOff val="0"/>
                    <a:satOff val="0"/>
                    <a:lumOff val="0"/>
                    <a:alphaOff val="0"/>
                  </a:schemeClr>
                </a:solidFill>
              </a:rPr>
              <a:t>yapılması</a:t>
            </a:r>
          </a:p>
          <a:p>
            <a:pPr marL="285750" indent="-285750" algn="just">
              <a:buFont typeface="Wingdings" panose="05000000000000000000" pitchFamily="2" charset="2"/>
              <a:buChar char="Ø"/>
            </a:pPr>
            <a:r>
              <a:rPr lang="tr-TR" sz="2400" dirty="0"/>
              <a:t>Bireylerin temel hak ve özgürlüklerine müdahale </a:t>
            </a:r>
            <a:r>
              <a:rPr lang="tr-TR" sz="2400" dirty="0" smtClean="0"/>
              <a:t>edilmesi</a:t>
            </a:r>
          </a:p>
          <a:p>
            <a:pPr marL="285750" lvl="0" indent="-285750" algn="just">
              <a:buFont typeface="Wingdings" panose="05000000000000000000" pitchFamily="2" charset="2"/>
              <a:buChar char="Ø"/>
            </a:pPr>
            <a:r>
              <a:rPr lang="tr-TR" sz="2400" dirty="0"/>
              <a:t>Proje kapsamında yürütülen çalışmaların halk sağlığı ve güvenliği için risk teşkil ettiğinin/edeceğinin anlaşılması (özellikle radyoaktif maddeler, tehlikeli deney setleri,  </a:t>
            </a:r>
            <a:r>
              <a:rPr lang="tr-TR" sz="2400" dirty="0" err="1"/>
              <a:t>toksik</a:t>
            </a:r>
            <a:r>
              <a:rPr lang="tr-TR" sz="2400" dirty="0"/>
              <a:t> ve kanserojen vb. maddeler ihtiva eden projeler</a:t>
            </a:r>
            <a:r>
              <a:rPr lang="tr-TR" sz="2400" dirty="0" smtClean="0"/>
              <a:t>)</a:t>
            </a:r>
          </a:p>
          <a:p>
            <a:pPr marL="285750" indent="-285750" algn="just">
              <a:buFont typeface="Wingdings" panose="05000000000000000000" pitchFamily="2" charset="2"/>
              <a:buChar char="Ø"/>
            </a:pPr>
            <a:r>
              <a:rPr lang="tr-TR" sz="2400" dirty="0"/>
              <a:t>Projede kullanılan/toplanan kişisel bilgilerin </a:t>
            </a:r>
            <a:r>
              <a:rPr lang="tr-TR" sz="2400" dirty="0" smtClean="0"/>
              <a:t>paylaşılması</a:t>
            </a:r>
          </a:p>
          <a:p>
            <a:pPr marL="285750" indent="-285750" algn="just">
              <a:buFont typeface="Wingdings" panose="05000000000000000000" pitchFamily="2" charset="2"/>
              <a:buChar char="Ø"/>
            </a:pPr>
            <a:r>
              <a:rPr lang="tr-TR" sz="2400" dirty="0"/>
              <a:t>Kurumlarda yapılacak çalışmalarda gerekli olduğu halde kurum yetkililerinden izin </a:t>
            </a:r>
            <a:r>
              <a:rPr lang="tr-TR" sz="2400" dirty="0" smtClean="0"/>
              <a:t>alınmaması</a:t>
            </a:r>
          </a:p>
          <a:p>
            <a:pPr marL="285750" indent="-285750" algn="just">
              <a:buFont typeface="Wingdings" panose="05000000000000000000" pitchFamily="2" charset="2"/>
              <a:buChar char="Ø"/>
            </a:pPr>
            <a:r>
              <a:rPr lang="tr-TR" sz="2400" dirty="0"/>
              <a:t>Bireylere fiziksel veya ruhsal zarar verilmesi</a:t>
            </a:r>
          </a:p>
          <a:p>
            <a:endParaRPr lang="tr-TR" dirty="0"/>
          </a:p>
          <a:p>
            <a:pPr marL="285750" indent="-285750">
              <a:buFont typeface="Wingdings" panose="05000000000000000000" pitchFamily="2" charset="2"/>
              <a:buChar char="Ø"/>
            </a:pPr>
            <a:endParaRPr lang="tr-TR" dirty="0"/>
          </a:p>
          <a:p>
            <a:pPr marL="285750" lvl="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solidFill>
                <a:schemeClr val="dk1">
                  <a:hueOff val="0"/>
                  <a:satOff val="0"/>
                  <a:lumOff val="0"/>
                  <a:alphaOff val="0"/>
                </a:schemeClr>
              </a:solidFill>
            </a:endParaRPr>
          </a:p>
          <a:p>
            <a:pPr marL="285750" indent="-285750">
              <a:buFont typeface="Wingdings" panose="05000000000000000000" pitchFamily="2" charset="2"/>
              <a:buChar char="Ø"/>
            </a:pPr>
            <a:endParaRPr lang="tr-TR" dirty="0" smtClean="0">
              <a:solidFill>
                <a:schemeClr val="dk1">
                  <a:hueOff val="0"/>
                  <a:satOff val="0"/>
                  <a:lumOff val="0"/>
                  <a:alphaOff val="0"/>
                </a:schemeClr>
              </a:solidFill>
            </a:endParaRPr>
          </a:p>
          <a:p>
            <a:pPr marL="285750" indent="-285750">
              <a:buFont typeface="Wingdings" panose="05000000000000000000" pitchFamily="2" charset="2"/>
              <a:buChar char="Ø"/>
            </a:pPr>
            <a:endParaRPr lang="tr-TR" dirty="0">
              <a:solidFill>
                <a:schemeClr val="dk1">
                  <a:hueOff val="0"/>
                  <a:satOff val="0"/>
                  <a:lumOff val="0"/>
                  <a:alphaOff val="0"/>
                </a:schemeClr>
              </a:solidFill>
            </a:endParaRPr>
          </a:p>
          <a:p>
            <a:endParaRPr lang="tr-TR" dirty="0"/>
          </a:p>
        </p:txBody>
      </p:sp>
    </p:spTree>
    <p:extLst>
      <p:ext uri="{BB962C8B-B14F-4D97-AF65-F5344CB8AC3E}">
        <p14:creationId xmlns:p14="http://schemas.microsoft.com/office/powerpoint/2010/main" val="101533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686348" y="3835041"/>
            <a:ext cx="2209800" cy="752475"/>
          </a:xfrm>
          <a:prstGeom prst="rect">
            <a:avLst/>
          </a:prstGeom>
        </p:spPr>
      </p:pic>
      <p:pic>
        <p:nvPicPr>
          <p:cNvPr id="6" name="Resim 5"/>
          <p:cNvPicPr>
            <a:picLocks noChangeAspect="1"/>
          </p:cNvPicPr>
          <p:nvPr/>
        </p:nvPicPr>
        <p:blipFill>
          <a:blip r:embed="rId2"/>
          <a:stretch>
            <a:fillRect/>
          </a:stretch>
        </p:blipFill>
        <p:spPr>
          <a:xfrm>
            <a:off x="6382983" y="3835041"/>
            <a:ext cx="2151598" cy="75247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2497570" y="209517"/>
            <a:ext cx="8031362" cy="646331"/>
          </a:xfrm>
          <a:prstGeom prst="rect">
            <a:avLst/>
          </a:prstGeom>
        </p:spPr>
        <p:txBody>
          <a:bodyPr wrap="square">
            <a:spAutoFit/>
          </a:bodyPr>
          <a:lstStyle/>
          <a:p>
            <a:pPr lvl="0" algn="ctr">
              <a:defRPr/>
            </a:pPr>
            <a:r>
              <a:rPr lang="tr-TR" sz="3600" dirty="0" smtClean="0">
                <a:solidFill>
                  <a:srgbClr val="E20613"/>
                </a:solidFill>
              </a:rPr>
              <a:t>ÖDÜLLER</a:t>
            </a:r>
            <a:endParaRPr lang="tr-TR" sz="3600" dirty="0">
              <a:solidFill>
                <a:srgbClr val="E20613"/>
              </a:solidFill>
            </a:endParaRPr>
          </a:p>
        </p:txBody>
      </p:sp>
      <p:graphicFrame>
        <p:nvGraphicFramePr>
          <p:cNvPr id="8" name="Diyagram 7"/>
          <p:cNvGraphicFramePr/>
          <p:nvPr>
            <p:extLst>
              <p:ext uri="{D42A27DB-BD31-4B8C-83A1-F6EECF244321}">
                <p14:modId xmlns:p14="http://schemas.microsoft.com/office/powerpoint/2010/main" val="3509572931"/>
              </p:ext>
            </p:extLst>
          </p:nvPr>
        </p:nvGraphicFramePr>
        <p:xfrm>
          <a:off x="1494264" y="3226549"/>
          <a:ext cx="6438393" cy="2933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8 Metin kutusu"/>
          <p:cNvSpPr txBox="1"/>
          <p:nvPr/>
        </p:nvSpPr>
        <p:spPr>
          <a:xfrm>
            <a:off x="2419445" y="835015"/>
            <a:ext cx="2655785"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Bölge Ödülleri</a:t>
            </a:r>
            <a:endPar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endParaRPr>
          </a:p>
        </p:txBody>
      </p:sp>
      <p:sp>
        <p:nvSpPr>
          <p:cNvPr id="16" name="Metin kutusu 15"/>
          <p:cNvSpPr txBox="1"/>
          <p:nvPr/>
        </p:nvSpPr>
        <p:spPr>
          <a:xfrm>
            <a:off x="1510725" y="1380530"/>
            <a:ext cx="1939767" cy="707886"/>
          </a:xfrm>
          <a:prstGeom prst="rect">
            <a:avLst/>
          </a:prstGeom>
          <a:noFill/>
        </p:spPr>
        <p:txBody>
          <a:bodyPr wrap="square" rtlCol="0">
            <a:spAutoFit/>
          </a:bodyPr>
          <a:lstStyle/>
          <a:p>
            <a:pPr algn="ctr"/>
            <a:r>
              <a:rPr lang="tr-TR" sz="2000" b="1" dirty="0" smtClean="0">
                <a:latin typeface="Corbel" pitchFamily="34" charset="0"/>
              </a:rPr>
              <a:t>Proje Başına Ödenecek Ödül</a:t>
            </a:r>
            <a:endParaRPr lang="tr-TR" sz="2000" b="1" dirty="0">
              <a:latin typeface="Corbel" pitchFamily="34" charset="0"/>
            </a:endParaRPr>
          </a:p>
        </p:txBody>
      </p:sp>
      <p:grpSp>
        <p:nvGrpSpPr>
          <p:cNvPr id="17" name="Grup 16"/>
          <p:cNvGrpSpPr/>
          <p:nvPr/>
        </p:nvGrpSpPr>
        <p:grpSpPr>
          <a:xfrm>
            <a:off x="3830721" y="2114827"/>
            <a:ext cx="2105977" cy="1806763"/>
            <a:chOff x="1208074" y="2442839"/>
            <a:chExt cx="6126332" cy="3258583"/>
          </a:xfrm>
        </p:grpSpPr>
        <p:pic>
          <p:nvPicPr>
            <p:cNvPr id="18"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Metin kutusu 18"/>
            <p:cNvSpPr txBox="1"/>
            <p:nvPr/>
          </p:nvSpPr>
          <p:spPr>
            <a:xfrm>
              <a:off x="2300755" y="2442839"/>
              <a:ext cx="4622083" cy="722270"/>
            </a:xfrm>
            <a:prstGeom prst="rect">
              <a:avLst/>
            </a:prstGeom>
            <a:noFill/>
          </p:spPr>
          <p:txBody>
            <a:bodyPr wrap="square" rtlCol="0">
              <a:spAutoFit/>
            </a:bodyPr>
            <a:lstStyle/>
            <a:p>
              <a:r>
                <a:rPr lang="tr-TR" sz="2800" b="1" dirty="0" smtClean="0">
                  <a:solidFill>
                    <a:schemeClr val="bg1"/>
                  </a:solidFill>
                </a:rPr>
                <a:t>2</a:t>
              </a:r>
              <a:r>
                <a:rPr lang="tr-TR" sz="2800" b="1" dirty="0" smtClean="0">
                  <a:solidFill>
                    <a:schemeClr val="bg1"/>
                  </a:solidFill>
                  <a:latin typeface="+mn-lt"/>
                </a:rPr>
                <a:t>.000TL</a:t>
              </a:r>
            </a:p>
          </p:txBody>
        </p:sp>
        <p:sp>
          <p:nvSpPr>
            <p:cNvPr id="20" name="Metin kutusu 19"/>
            <p:cNvSpPr txBox="1"/>
            <p:nvPr/>
          </p:nvSpPr>
          <p:spPr>
            <a:xfrm>
              <a:off x="1786003" y="3537327"/>
              <a:ext cx="5243336" cy="943652"/>
            </a:xfrm>
            <a:prstGeom prst="rect">
              <a:avLst/>
            </a:prstGeom>
            <a:noFill/>
          </p:spPr>
          <p:txBody>
            <a:bodyPr wrap="square" rtlCol="0">
              <a:spAutoFit/>
            </a:bodyPr>
            <a:lstStyle/>
            <a:p>
              <a:r>
                <a:rPr lang="tr-TR" sz="2800" b="1" dirty="0" smtClean="0">
                  <a:solidFill>
                    <a:schemeClr val="bg1"/>
                  </a:solidFill>
                  <a:latin typeface="+mn-lt"/>
                </a:rPr>
                <a:t>  </a:t>
              </a:r>
              <a:r>
                <a:rPr lang="tr-TR" sz="2800" b="1" dirty="0" smtClean="0">
                  <a:solidFill>
                    <a:schemeClr val="bg1"/>
                  </a:solidFill>
                </a:rPr>
                <a:t>1.50</a:t>
              </a:r>
              <a:r>
                <a:rPr lang="tr-TR" sz="2800" b="1" dirty="0" smtClean="0">
                  <a:solidFill>
                    <a:schemeClr val="bg1"/>
                  </a:solidFill>
                  <a:latin typeface="+mn-lt"/>
                </a:rPr>
                <a:t>0 TL </a:t>
              </a:r>
            </a:p>
          </p:txBody>
        </p:sp>
        <p:sp>
          <p:nvSpPr>
            <p:cNvPr id="21" name="Metin kutusu 20"/>
            <p:cNvSpPr txBox="1"/>
            <p:nvPr/>
          </p:nvSpPr>
          <p:spPr>
            <a:xfrm>
              <a:off x="2322351" y="4703333"/>
              <a:ext cx="5012055" cy="722270"/>
            </a:xfrm>
            <a:prstGeom prst="rect">
              <a:avLst/>
            </a:prstGeom>
            <a:noFill/>
          </p:spPr>
          <p:txBody>
            <a:bodyPr wrap="square" rtlCol="0">
              <a:spAutoFit/>
            </a:bodyPr>
            <a:lstStyle/>
            <a:p>
              <a:r>
                <a:rPr lang="tr-TR" sz="2800" b="1" dirty="0" smtClean="0">
                  <a:solidFill>
                    <a:schemeClr val="bg1"/>
                  </a:solidFill>
                </a:rPr>
                <a:t>1.0</a:t>
              </a:r>
              <a:r>
                <a:rPr lang="tr-TR" sz="2800" b="1" dirty="0" smtClean="0">
                  <a:solidFill>
                    <a:schemeClr val="bg1"/>
                  </a:solidFill>
                  <a:latin typeface="+mn-lt"/>
                </a:rPr>
                <a:t>00 TL</a:t>
              </a:r>
            </a:p>
          </p:txBody>
        </p:sp>
      </p:grpSp>
      <p:sp>
        <p:nvSpPr>
          <p:cNvPr id="22" name="Metin kutusu 21"/>
          <p:cNvSpPr txBox="1"/>
          <p:nvPr/>
        </p:nvSpPr>
        <p:spPr>
          <a:xfrm>
            <a:off x="4034592" y="1374648"/>
            <a:ext cx="1677465" cy="707886"/>
          </a:xfrm>
          <a:prstGeom prst="rect">
            <a:avLst/>
          </a:prstGeom>
          <a:noFill/>
        </p:spPr>
        <p:txBody>
          <a:bodyPr wrap="square" rtlCol="0">
            <a:spAutoFit/>
          </a:bodyPr>
          <a:lstStyle/>
          <a:p>
            <a:pPr algn="ctr"/>
            <a:r>
              <a:rPr lang="tr-TR" sz="2000" b="1" dirty="0" smtClean="0">
                <a:latin typeface="Corbel" pitchFamily="34" charset="0"/>
              </a:rPr>
              <a:t>Danışmanlık Ödülü</a:t>
            </a:r>
            <a:endParaRPr lang="tr-TR" sz="2000" b="1" dirty="0">
              <a:latin typeface="Corbel" pitchFamily="34" charset="0"/>
            </a:endParaRPr>
          </a:p>
        </p:txBody>
      </p:sp>
      <p:grpSp>
        <p:nvGrpSpPr>
          <p:cNvPr id="23" name="Grup 22"/>
          <p:cNvGrpSpPr/>
          <p:nvPr/>
        </p:nvGrpSpPr>
        <p:grpSpPr>
          <a:xfrm>
            <a:off x="1372833" y="2127586"/>
            <a:ext cx="2237410" cy="1794003"/>
            <a:chOff x="1208074" y="2501113"/>
            <a:chExt cx="6126332" cy="3200309"/>
          </a:xfrm>
        </p:grpSpPr>
        <p:pic>
          <p:nvPicPr>
            <p:cNvPr id="24"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Metin kutusu 24"/>
            <p:cNvSpPr txBox="1"/>
            <p:nvPr/>
          </p:nvSpPr>
          <p:spPr>
            <a:xfrm>
              <a:off x="2376423" y="2501113"/>
              <a:ext cx="4088368" cy="722270"/>
            </a:xfrm>
            <a:prstGeom prst="rect">
              <a:avLst/>
            </a:prstGeom>
            <a:noFill/>
          </p:spPr>
          <p:txBody>
            <a:bodyPr wrap="square" rtlCol="0">
              <a:spAutoFit/>
            </a:bodyPr>
            <a:lstStyle/>
            <a:p>
              <a:r>
                <a:rPr lang="tr-TR" sz="2800" b="1" dirty="0">
                  <a:solidFill>
                    <a:schemeClr val="bg1"/>
                  </a:solidFill>
                </a:rPr>
                <a:t>5</a:t>
              </a:r>
              <a:r>
                <a:rPr lang="tr-TR" sz="2800" b="1" dirty="0" smtClean="0">
                  <a:solidFill>
                    <a:schemeClr val="bg1"/>
                  </a:solidFill>
                  <a:latin typeface="+mn-lt"/>
                </a:rPr>
                <a:t>.000TL</a:t>
              </a:r>
            </a:p>
          </p:txBody>
        </p:sp>
        <p:sp>
          <p:nvSpPr>
            <p:cNvPr id="26" name="Metin kutusu 25"/>
            <p:cNvSpPr txBox="1"/>
            <p:nvPr/>
          </p:nvSpPr>
          <p:spPr>
            <a:xfrm>
              <a:off x="2335898" y="3581758"/>
              <a:ext cx="4806879" cy="722270"/>
            </a:xfrm>
            <a:prstGeom prst="rect">
              <a:avLst/>
            </a:prstGeom>
            <a:noFill/>
          </p:spPr>
          <p:txBody>
            <a:bodyPr wrap="square" rtlCol="0">
              <a:spAutoFit/>
            </a:bodyPr>
            <a:lstStyle/>
            <a:p>
              <a:r>
                <a:rPr lang="tr-TR" sz="2800" b="1" dirty="0" smtClean="0">
                  <a:solidFill>
                    <a:schemeClr val="bg1"/>
                  </a:solidFill>
                </a:rPr>
                <a:t>3</a:t>
              </a:r>
              <a:r>
                <a:rPr lang="tr-TR" sz="2800" b="1" dirty="0" smtClean="0">
                  <a:solidFill>
                    <a:schemeClr val="bg1"/>
                  </a:solidFill>
                  <a:latin typeface="+mn-lt"/>
                </a:rPr>
                <a:t>.500 TL</a:t>
              </a:r>
            </a:p>
          </p:txBody>
        </p:sp>
        <p:sp>
          <p:nvSpPr>
            <p:cNvPr id="27" name="Metin kutusu 26"/>
            <p:cNvSpPr txBox="1"/>
            <p:nvPr/>
          </p:nvSpPr>
          <p:spPr>
            <a:xfrm>
              <a:off x="2336022" y="4687705"/>
              <a:ext cx="4640343" cy="722270"/>
            </a:xfrm>
            <a:prstGeom prst="rect">
              <a:avLst/>
            </a:prstGeom>
            <a:noFill/>
          </p:spPr>
          <p:txBody>
            <a:bodyPr wrap="square" rtlCol="0">
              <a:spAutoFit/>
            </a:bodyPr>
            <a:lstStyle/>
            <a:p>
              <a:r>
                <a:rPr lang="tr-TR" sz="2800" b="1" dirty="0" smtClean="0">
                  <a:solidFill>
                    <a:schemeClr val="bg1"/>
                  </a:solidFill>
                </a:rPr>
                <a:t>2.0</a:t>
              </a:r>
              <a:r>
                <a:rPr lang="tr-TR" sz="2800" b="1" dirty="0" smtClean="0">
                  <a:solidFill>
                    <a:schemeClr val="bg1"/>
                  </a:solidFill>
                  <a:latin typeface="+mn-lt"/>
                </a:rPr>
                <a:t>00 TL</a:t>
              </a:r>
            </a:p>
          </p:txBody>
        </p:sp>
      </p:grpSp>
      <p:grpSp>
        <p:nvGrpSpPr>
          <p:cNvPr id="28" name="Grup 27"/>
          <p:cNvGrpSpPr/>
          <p:nvPr/>
        </p:nvGrpSpPr>
        <p:grpSpPr>
          <a:xfrm>
            <a:off x="8712831" y="2116667"/>
            <a:ext cx="2309643" cy="1786580"/>
            <a:chOff x="1208074" y="2423633"/>
            <a:chExt cx="6481924" cy="3277789"/>
          </a:xfrm>
        </p:grpSpPr>
        <p:pic>
          <p:nvPicPr>
            <p:cNvPr id="29"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Metin kutusu 29"/>
            <p:cNvSpPr txBox="1"/>
            <p:nvPr/>
          </p:nvSpPr>
          <p:spPr>
            <a:xfrm>
              <a:off x="2548179" y="2423633"/>
              <a:ext cx="4370117" cy="959937"/>
            </a:xfrm>
            <a:prstGeom prst="rect">
              <a:avLst/>
            </a:prstGeom>
            <a:noFill/>
          </p:spPr>
          <p:txBody>
            <a:bodyPr wrap="square" rtlCol="0">
              <a:spAutoFit/>
            </a:bodyPr>
            <a:lstStyle/>
            <a:p>
              <a:r>
                <a:rPr lang="tr-TR" sz="2800" b="1" dirty="0">
                  <a:solidFill>
                    <a:schemeClr val="bg1"/>
                  </a:solidFill>
                </a:rPr>
                <a:t>5</a:t>
              </a:r>
              <a:r>
                <a:rPr lang="tr-TR" sz="2800" b="1" dirty="0" smtClean="0">
                  <a:solidFill>
                    <a:schemeClr val="bg1"/>
                  </a:solidFill>
                </a:rPr>
                <a:t>.000TL</a:t>
              </a:r>
            </a:p>
          </p:txBody>
        </p:sp>
        <p:sp>
          <p:nvSpPr>
            <p:cNvPr id="31" name="Metin kutusu 30"/>
            <p:cNvSpPr txBox="1"/>
            <p:nvPr/>
          </p:nvSpPr>
          <p:spPr>
            <a:xfrm>
              <a:off x="2046704" y="3539813"/>
              <a:ext cx="5643294" cy="959937"/>
            </a:xfrm>
            <a:prstGeom prst="rect">
              <a:avLst/>
            </a:prstGeom>
            <a:noFill/>
          </p:spPr>
          <p:txBody>
            <a:bodyPr wrap="square" rtlCol="0">
              <a:spAutoFit/>
            </a:bodyPr>
            <a:lstStyle/>
            <a:p>
              <a:r>
                <a:rPr lang="tr-TR" sz="2800" b="1" dirty="0" smtClean="0">
                  <a:solidFill>
                    <a:schemeClr val="bg1"/>
                  </a:solidFill>
                  <a:latin typeface="+mn-lt"/>
                </a:rPr>
                <a:t>  4.000 TL</a:t>
              </a:r>
            </a:p>
          </p:txBody>
        </p:sp>
        <p:sp>
          <p:nvSpPr>
            <p:cNvPr id="32" name="Metin kutusu 31"/>
            <p:cNvSpPr txBox="1"/>
            <p:nvPr/>
          </p:nvSpPr>
          <p:spPr>
            <a:xfrm>
              <a:off x="2296709" y="4714271"/>
              <a:ext cx="4640344" cy="959937"/>
            </a:xfrm>
            <a:prstGeom prst="rect">
              <a:avLst/>
            </a:prstGeom>
            <a:noFill/>
          </p:spPr>
          <p:txBody>
            <a:bodyPr wrap="square" rtlCol="0">
              <a:spAutoFit/>
            </a:bodyPr>
            <a:lstStyle/>
            <a:p>
              <a:r>
                <a:rPr lang="tr-TR" sz="2800" b="1" dirty="0" smtClean="0">
                  <a:solidFill>
                    <a:schemeClr val="bg1"/>
                  </a:solidFill>
                </a:rPr>
                <a:t>3.000 TL</a:t>
              </a:r>
            </a:p>
          </p:txBody>
        </p:sp>
      </p:grpSp>
      <p:sp>
        <p:nvSpPr>
          <p:cNvPr id="33" name="Metin kutusu 32"/>
          <p:cNvSpPr txBox="1"/>
          <p:nvPr/>
        </p:nvSpPr>
        <p:spPr>
          <a:xfrm>
            <a:off x="8758358" y="1374795"/>
            <a:ext cx="1779009" cy="707886"/>
          </a:xfrm>
          <a:prstGeom prst="rect">
            <a:avLst/>
          </a:prstGeom>
          <a:noFill/>
        </p:spPr>
        <p:txBody>
          <a:bodyPr wrap="square" rtlCol="0">
            <a:spAutoFit/>
          </a:bodyPr>
          <a:lstStyle/>
          <a:p>
            <a:pPr algn="ctr"/>
            <a:r>
              <a:rPr lang="tr-TR" sz="2000" b="1" dirty="0" smtClean="0">
                <a:latin typeface="Corbel" pitchFamily="34" charset="0"/>
              </a:rPr>
              <a:t>Danışmanlık Ödülü</a:t>
            </a:r>
            <a:endParaRPr lang="tr-TR" sz="2000" b="1" dirty="0">
              <a:latin typeface="Corbel" pitchFamily="34" charset="0"/>
            </a:endParaRPr>
          </a:p>
        </p:txBody>
      </p:sp>
      <p:grpSp>
        <p:nvGrpSpPr>
          <p:cNvPr id="34" name="Grup 33"/>
          <p:cNvGrpSpPr/>
          <p:nvPr/>
        </p:nvGrpSpPr>
        <p:grpSpPr>
          <a:xfrm>
            <a:off x="6382983" y="2111673"/>
            <a:ext cx="2170922" cy="1809917"/>
            <a:chOff x="1208074" y="2475107"/>
            <a:chExt cx="6176037" cy="3226315"/>
          </a:xfrm>
        </p:grpSpPr>
        <p:pic>
          <p:nvPicPr>
            <p:cNvPr id="35"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Metin kutusu 35"/>
            <p:cNvSpPr txBox="1"/>
            <p:nvPr/>
          </p:nvSpPr>
          <p:spPr>
            <a:xfrm>
              <a:off x="2135295" y="2475107"/>
              <a:ext cx="5248816" cy="932679"/>
            </a:xfrm>
            <a:prstGeom prst="rect">
              <a:avLst/>
            </a:prstGeom>
            <a:noFill/>
          </p:spPr>
          <p:txBody>
            <a:bodyPr wrap="square" rtlCol="0">
              <a:spAutoFit/>
            </a:bodyPr>
            <a:lstStyle/>
            <a:p>
              <a:r>
                <a:rPr lang="tr-TR" sz="2800" b="1" dirty="0" smtClean="0">
                  <a:solidFill>
                    <a:schemeClr val="bg1"/>
                  </a:solidFill>
                  <a:latin typeface="+mn-lt"/>
                </a:rPr>
                <a:t>15.000TL</a:t>
              </a:r>
            </a:p>
          </p:txBody>
        </p:sp>
        <p:sp>
          <p:nvSpPr>
            <p:cNvPr id="37" name="Metin kutusu 36"/>
            <p:cNvSpPr txBox="1"/>
            <p:nvPr/>
          </p:nvSpPr>
          <p:spPr>
            <a:xfrm>
              <a:off x="2028270" y="3587410"/>
              <a:ext cx="5053038" cy="932679"/>
            </a:xfrm>
            <a:prstGeom prst="rect">
              <a:avLst/>
            </a:prstGeom>
            <a:noFill/>
          </p:spPr>
          <p:txBody>
            <a:bodyPr wrap="square" rtlCol="0">
              <a:spAutoFit/>
            </a:bodyPr>
            <a:lstStyle/>
            <a:p>
              <a:r>
                <a:rPr lang="tr-TR" sz="2800" b="1" dirty="0" smtClean="0">
                  <a:solidFill>
                    <a:schemeClr val="bg1"/>
                  </a:solidFill>
                </a:rPr>
                <a:t>10.0</a:t>
              </a:r>
              <a:r>
                <a:rPr lang="tr-TR" sz="2800" b="1" dirty="0" smtClean="0">
                  <a:solidFill>
                    <a:schemeClr val="bg1"/>
                  </a:solidFill>
                  <a:latin typeface="+mn-lt"/>
                </a:rPr>
                <a:t>00 TL </a:t>
              </a:r>
            </a:p>
          </p:txBody>
        </p:sp>
        <p:sp>
          <p:nvSpPr>
            <p:cNvPr id="38" name="Metin kutusu 37"/>
            <p:cNvSpPr txBox="1"/>
            <p:nvPr/>
          </p:nvSpPr>
          <p:spPr>
            <a:xfrm>
              <a:off x="2289081" y="4710741"/>
              <a:ext cx="4640343" cy="722270"/>
            </a:xfrm>
            <a:prstGeom prst="rect">
              <a:avLst/>
            </a:prstGeom>
            <a:noFill/>
          </p:spPr>
          <p:txBody>
            <a:bodyPr wrap="square" rtlCol="0">
              <a:spAutoFit/>
            </a:bodyPr>
            <a:lstStyle/>
            <a:p>
              <a:r>
                <a:rPr lang="tr-TR" sz="2800" b="1" dirty="0" smtClean="0">
                  <a:solidFill>
                    <a:schemeClr val="bg1"/>
                  </a:solidFill>
                </a:rPr>
                <a:t>7.5</a:t>
              </a:r>
              <a:r>
                <a:rPr lang="tr-TR" sz="2800" b="1" dirty="0" smtClean="0">
                  <a:solidFill>
                    <a:schemeClr val="bg1"/>
                  </a:solidFill>
                  <a:latin typeface="+mn-lt"/>
                </a:rPr>
                <a:t>00 TL</a:t>
              </a:r>
            </a:p>
          </p:txBody>
        </p:sp>
      </p:grpSp>
      <p:sp>
        <p:nvSpPr>
          <p:cNvPr id="39" name="8 Metin kutusu"/>
          <p:cNvSpPr txBox="1"/>
          <p:nvPr/>
        </p:nvSpPr>
        <p:spPr>
          <a:xfrm>
            <a:off x="7150912" y="835015"/>
            <a:ext cx="2655785"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Final Ödülleri</a:t>
            </a:r>
            <a:endPar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endParaRPr>
          </a:p>
        </p:txBody>
      </p:sp>
      <p:sp>
        <p:nvSpPr>
          <p:cNvPr id="40" name="Metin kutusu 39"/>
          <p:cNvSpPr txBox="1"/>
          <p:nvPr/>
        </p:nvSpPr>
        <p:spPr>
          <a:xfrm>
            <a:off x="6359498" y="1370705"/>
            <a:ext cx="1963056" cy="707886"/>
          </a:xfrm>
          <a:prstGeom prst="rect">
            <a:avLst/>
          </a:prstGeom>
          <a:noFill/>
        </p:spPr>
        <p:txBody>
          <a:bodyPr wrap="square" rtlCol="0">
            <a:spAutoFit/>
          </a:bodyPr>
          <a:lstStyle/>
          <a:p>
            <a:pPr algn="ctr"/>
            <a:r>
              <a:rPr lang="tr-TR" sz="2000" b="1" dirty="0" smtClean="0">
                <a:latin typeface="Corbel" pitchFamily="34" charset="0"/>
              </a:rPr>
              <a:t>Proje Başına Ödenecek Ödül</a:t>
            </a:r>
            <a:endParaRPr lang="tr-TR" sz="2000" b="1" dirty="0">
              <a:latin typeface="Corbel" pitchFamily="34" charset="0"/>
            </a:endParaRPr>
          </a:p>
        </p:txBody>
      </p:sp>
      <p:sp>
        <p:nvSpPr>
          <p:cNvPr id="41" name="Metin kutusu 40"/>
          <p:cNvSpPr txBox="1"/>
          <p:nvPr/>
        </p:nvSpPr>
        <p:spPr>
          <a:xfrm>
            <a:off x="557456" y="4570042"/>
            <a:ext cx="10758484" cy="1892826"/>
          </a:xfrm>
          <a:prstGeom prst="rect">
            <a:avLst/>
          </a:prstGeom>
          <a:noFill/>
        </p:spPr>
        <p:txBody>
          <a:bodyPr wrap="square" rtlCol="0">
            <a:spAutoFit/>
          </a:bodyPr>
          <a:lstStyle/>
          <a:p>
            <a:pPr marL="285750" indent="-285750">
              <a:buFont typeface="Wingdings" panose="05000000000000000000" pitchFamily="2" charset="2"/>
              <a:buChar char="Ø"/>
            </a:pPr>
            <a:r>
              <a:rPr lang="tr-TR" dirty="0"/>
              <a:t>Her kategoride derece alan projeler için proje başına </a:t>
            </a:r>
            <a:r>
              <a:rPr lang="tr-TR" dirty="0" smtClean="0"/>
              <a:t>ödül </a:t>
            </a:r>
            <a:r>
              <a:rPr lang="tr-TR" dirty="0"/>
              <a:t>ödemesi yapılır</a:t>
            </a:r>
            <a:r>
              <a:rPr lang="tr-TR" dirty="0" smtClean="0"/>
              <a:t>.</a:t>
            </a:r>
          </a:p>
          <a:p>
            <a:pPr marL="285750" indent="-285750">
              <a:buFont typeface="Wingdings" panose="05000000000000000000" pitchFamily="2" charset="2"/>
              <a:buChar char="Ø"/>
            </a:pPr>
            <a:r>
              <a:rPr lang="tr-TR" dirty="0" smtClean="0"/>
              <a:t>Ödül </a:t>
            </a:r>
            <a:r>
              <a:rPr lang="tr-TR" dirty="0"/>
              <a:t>miktarı, </a:t>
            </a:r>
            <a:r>
              <a:rPr lang="tr-TR" dirty="0" smtClean="0"/>
              <a:t>proje başvuru </a:t>
            </a:r>
            <a:r>
              <a:rPr lang="tr-TR" dirty="0"/>
              <a:t>formunda adı geçen öğrenciler arasında eşit miktarda dağıtılır</a:t>
            </a:r>
            <a:r>
              <a:rPr lang="tr-TR" dirty="0" smtClean="0"/>
              <a:t>.</a:t>
            </a:r>
          </a:p>
          <a:p>
            <a:pPr marL="285750" indent="-285750">
              <a:buFont typeface="Wingdings" panose="05000000000000000000" pitchFamily="2" charset="2"/>
              <a:buChar char="Ø"/>
            </a:pPr>
            <a:r>
              <a:rPr lang="tr-TR" dirty="0" smtClean="0"/>
              <a:t>Proje danışmanına birden fazla </a:t>
            </a:r>
            <a:r>
              <a:rPr lang="tr-TR" dirty="0"/>
              <a:t>projeye danışmanlık yapılması durumunda sadece bir proje için ödül </a:t>
            </a:r>
            <a:r>
              <a:rPr lang="tr-TR" dirty="0" smtClean="0"/>
              <a:t>ödenir.</a:t>
            </a:r>
          </a:p>
          <a:p>
            <a:pPr marL="285750" indent="-285750">
              <a:buFont typeface="Wingdings" panose="05000000000000000000" pitchFamily="2" charset="2"/>
              <a:buChar char="Ø"/>
            </a:pPr>
            <a:r>
              <a:rPr lang="tr-TR" dirty="0" smtClean="0"/>
              <a:t>Jüri tarafından derece </a:t>
            </a:r>
            <a:r>
              <a:rPr lang="tr-TR" dirty="0"/>
              <a:t>almaya layık proje bulunmadığına kanaat </a:t>
            </a:r>
            <a:r>
              <a:rPr lang="tr-TR" dirty="0" smtClean="0"/>
              <a:t>edilirse ödül </a:t>
            </a:r>
            <a:r>
              <a:rPr lang="tr-TR" dirty="0"/>
              <a:t>verilmeyebilir.</a:t>
            </a:r>
          </a:p>
          <a:p>
            <a:endParaRPr lang="tr-TR" sz="1400" dirty="0"/>
          </a:p>
          <a:p>
            <a:endParaRPr lang="tr-TR" sz="800" dirty="0" smtClean="0"/>
          </a:p>
          <a:p>
            <a:endParaRPr lang="tr-TR" sz="900" dirty="0" smtClean="0"/>
          </a:p>
          <a:p>
            <a:endParaRPr lang="tr-TR" sz="1400" dirty="0">
              <a:latin typeface="Corbel" pitchFamily="34" charset="0"/>
            </a:endParaRPr>
          </a:p>
        </p:txBody>
      </p:sp>
      <p:sp>
        <p:nvSpPr>
          <p:cNvPr id="43" name="Metin kutusu 42"/>
          <p:cNvSpPr txBox="1"/>
          <p:nvPr/>
        </p:nvSpPr>
        <p:spPr>
          <a:xfrm>
            <a:off x="6771709" y="3988141"/>
            <a:ext cx="1631114" cy="523220"/>
          </a:xfrm>
          <a:prstGeom prst="rect">
            <a:avLst/>
          </a:prstGeom>
          <a:noFill/>
        </p:spPr>
        <p:txBody>
          <a:bodyPr wrap="square" rtlCol="0">
            <a:spAutoFit/>
          </a:bodyPr>
          <a:lstStyle/>
          <a:p>
            <a:r>
              <a:rPr lang="tr-TR" sz="2800" b="1" dirty="0" smtClean="0">
                <a:solidFill>
                  <a:schemeClr val="bg1"/>
                </a:solidFill>
              </a:rPr>
              <a:t>5.0</a:t>
            </a:r>
            <a:r>
              <a:rPr lang="tr-TR" sz="2800" b="1" dirty="0" smtClean="0">
                <a:solidFill>
                  <a:schemeClr val="bg1"/>
                </a:solidFill>
                <a:latin typeface="+mn-lt"/>
              </a:rPr>
              <a:t>00 TL</a:t>
            </a:r>
          </a:p>
        </p:txBody>
      </p:sp>
      <p:sp>
        <p:nvSpPr>
          <p:cNvPr id="44" name="Metin kutusu 43"/>
          <p:cNvSpPr txBox="1"/>
          <p:nvPr/>
        </p:nvSpPr>
        <p:spPr>
          <a:xfrm>
            <a:off x="9111902" y="3978255"/>
            <a:ext cx="1631114" cy="523220"/>
          </a:xfrm>
          <a:prstGeom prst="rect">
            <a:avLst/>
          </a:prstGeom>
          <a:noFill/>
        </p:spPr>
        <p:txBody>
          <a:bodyPr wrap="square" rtlCol="0">
            <a:spAutoFit/>
          </a:bodyPr>
          <a:lstStyle/>
          <a:p>
            <a:r>
              <a:rPr lang="tr-TR" sz="2800" b="1" dirty="0" smtClean="0">
                <a:solidFill>
                  <a:schemeClr val="bg1"/>
                </a:solidFill>
              </a:rPr>
              <a:t>2.0</a:t>
            </a:r>
            <a:r>
              <a:rPr lang="tr-TR" sz="2800" b="1" dirty="0" smtClean="0">
                <a:solidFill>
                  <a:schemeClr val="bg1"/>
                </a:solidFill>
                <a:latin typeface="+mn-lt"/>
              </a:rPr>
              <a:t>00 TL</a:t>
            </a:r>
          </a:p>
        </p:txBody>
      </p:sp>
    </p:spTree>
    <p:extLst>
      <p:ext uri="{BB962C8B-B14F-4D97-AF65-F5344CB8AC3E}">
        <p14:creationId xmlns:p14="http://schemas.microsoft.com/office/powerpoint/2010/main" val="2314647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1472907" y="195790"/>
            <a:ext cx="8031362" cy="646331"/>
          </a:xfrm>
          <a:prstGeom prst="rect">
            <a:avLst/>
          </a:prstGeom>
        </p:spPr>
        <p:txBody>
          <a:bodyPr wrap="square">
            <a:spAutoFit/>
          </a:bodyPr>
          <a:lstStyle/>
          <a:p>
            <a:pPr lvl="0" algn="ctr">
              <a:defRPr/>
            </a:pPr>
            <a:r>
              <a:rPr lang="tr-TR" sz="3600" dirty="0" smtClean="0">
                <a:solidFill>
                  <a:srgbClr val="E20613"/>
                </a:solidFill>
              </a:rPr>
              <a:t>YARIŞMA TAKVİMİ</a:t>
            </a:r>
            <a:endParaRPr lang="tr-TR" sz="3600" dirty="0">
              <a:solidFill>
                <a:srgbClr val="E20613"/>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390115261"/>
              </p:ext>
            </p:extLst>
          </p:nvPr>
        </p:nvGraphicFramePr>
        <p:xfrm>
          <a:off x="1390212" y="1166647"/>
          <a:ext cx="9267278" cy="4214651"/>
        </p:xfrm>
        <a:graphic>
          <a:graphicData uri="http://schemas.openxmlformats.org/drawingml/2006/table">
            <a:tbl>
              <a:tblPr>
                <a:tableStyleId>{5C22544A-7EE6-4342-B048-85BDC9FD1C3A}</a:tableStyleId>
              </a:tblPr>
              <a:tblGrid>
                <a:gridCol w="6352729">
                  <a:extLst>
                    <a:ext uri="{9D8B030D-6E8A-4147-A177-3AD203B41FA5}">
                      <a16:colId xmlns:a16="http://schemas.microsoft.com/office/drawing/2014/main" xmlns="" val="1779662616"/>
                    </a:ext>
                  </a:extLst>
                </a:gridCol>
                <a:gridCol w="2914549">
                  <a:extLst>
                    <a:ext uri="{9D8B030D-6E8A-4147-A177-3AD203B41FA5}">
                      <a16:colId xmlns:a16="http://schemas.microsoft.com/office/drawing/2014/main" xmlns="" val="1458112318"/>
                    </a:ext>
                  </a:extLst>
                </a:gridCol>
              </a:tblGrid>
              <a:tr h="838141">
                <a:tc>
                  <a:txBody>
                    <a:bodyPr/>
                    <a:lstStyle/>
                    <a:p>
                      <a:pPr algn="l" rtl="0" fontAlgn="ctr"/>
                      <a:r>
                        <a:rPr lang="tr-TR" sz="2000" b="1" u="none" strike="noStrike" dirty="0">
                          <a:solidFill>
                            <a:schemeClr val="accent2"/>
                          </a:solidFill>
                          <a:effectLst/>
                        </a:rPr>
                        <a:t>Başvuru Tarihleri: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da-DK" sz="2000" b="1" u="none" strike="noStrike" dirty="0">
                          <a:effectLst/>
                        </a:rPr>
                        <a:t>14 Şubat - 10 Mayıs 2019</a:t>
                      </a:r>
                      <a:endParaRPr lang="da-DK"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3465625437"/>
                  </a:ext>
                </a:extLst>
              </a:tr>
              <a:tr h="838141">
                <a:tc>
                  <a:txBody>
                    <a:bodyPr/>
                    <a:lstStyle/>
                    <a:p>
                      <a:pPr algn="l" rtl="0" fontAlgn="ctr"/>
                      <a:r>
                        <a:rPr lang="tr-TR" sz="2000" b="1" u="none" strike="noStrike" dirty="0">
                          <a:solidFill>
                            <a:schemeClr val="accent2"/>
                          </a:solidFill>
                          <a:effectLst/>
                        </a:rPr>
                        <a:t>Birinci Aşama Değerlendirmesi (Ön İnceleme) Sonuçları:</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17 Mayıs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729255204"/>
                  </a:ext>
                </a:extLst>
              </a:tr>
              <a:tr h="838141">
                <a:tc>
                  <a:txBody>
                    <a:bodyPr/>
                    <a:lstStyle/>
                    <a:p>
                      <a:pPr algn="l" rtl="0" fontAlgn="ctr"/>
                      <a:r>
                        <a:rPr lang="tr-TR" sz="2000" b="1" u="none" strike="noStrike" dirty="0">
                          <a:solidFill>
                            <a:schemeClr val="accent2"/>
                          </a:solidFill>
                          <a:effectLst/>
                        </a:rPr>
                        <a:t>İkinci Aşama Değerlendirmesi Sonuçları: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31 Mayıs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4188874787"/>
                  </a:ext>
                </a:extLst>
              </a:tr>
              <a:tr h="838141">
                <a:tc>
                  <a:txBody>
                    <a:bodyPr/>
                    <a:lstStyle/>
                    <a:p>
                      <a:pPr algn="l" rtl="0" fontAlgn="ctr"/>
                      <a:r>
                        <a:rPr lang="tr-TR" sz="2000" b="1" u="none" strike="noStrike" dirty="0">
                          <a:solidFill>
                            <a:schemeClr val="accent2"/>
                          </a:solidFill>
                          <a:effectLst/>
                        </a:rPr>
                        <a:t>Üçüncü Aşama Değerlendirmesi (Bölge </a:t>
                      </a:r>
                      <a:r>
                        <a:rPr lang="tr-TR" sz="2000" b="1" u="none" strike="noStrike" dirty="0" smtClean="0">
                          <a:solidFill>
                            <a:schemeClr val="accent2"/>
                          </a:solidFill>
                          <a:effectLst/>
                        </a:rPr>
                        <a:t>Yarışmaları):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10 – 13 Haziran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437645628"/>
                  </a:ext>
                </a:extLst>
              </a:tr>
              <a:tr h="862087">
                <a:tc>
                  <a:txBody>
                    <a:bodyPr/>
                    <a:lstStyle/>
                    <a:p>
                      <a:pPr algn="l" rtl="0" fontAlgn="ctr"/>
                      <a:r>
                        <a:rPr lang="tr-TR" sz="2000" b="1" u="none" strike="noStrike" dirty="0">
                          <a:solidFill>
                            <a:schemeClr val="accent2"/>
                          </a:solidFill>
                          <a:effectLst/>
                        </a:rPr>
                        <a:t>Final </a:t>
                      </a:r>
                      <a:r>
                        <a:rPr lang="tr-TR" sz="2000" b="1" u="none" strike="noStrike" dirty="0" smtClean="0">
                          <a:solidFill>
                            <a:schemeClr val="accent2"/>
                          </a:solidFill>
                          <a:effectLst/>
                        </a:rPr>
                        <a:t>Yarışması:</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24 – 27 Haziran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1084967832"/>
                  </a:ext>
                </a:extLst>
              </a:tr>
            </a:tbl>
          </a:graphicData>
        </a:graphic>
      </p:graphicFrame>
    </p:spTree>
    <p:extLst>
      <p:ext uri="{BB962C8B-B14F-4D97-AF65-F5344CB8AC3E}">
        <p14:creationId xmlns:p14="http://schemas.microsoft.com/office/powerpoint/2010/main" val="3687236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8" y="222034"/>
            <a:ext cx="11068851" cy="646331"/>
          </a:xfrm>
          <a:prstGeom prst="rect">
            <a:avLst/>
          </a:prstGeom>
        </p:spPr>
        <p:txBody>
          <a:bodyPr wrap="square">
            <a:spAutoFit/>
          </a:bodyPr>
          <a:lstStyle/>
          <a:p>
            <a:pPr lvl="0" algn="ctr">
              <a:defRPr/>
            </a:pPr>
            <a:r>
              <a:rPr lang="tr-TR" sz="3600" dirty="0" smtClean="0">
                <a:solidFill>
                  <a:srgbClr val="E20613"/>
                </a:solidFill>
              </a:rPr>
              <a:t>BÖLGE KOORDİNATÖRLÜKLERİ VE BAĞLI İLLER</a:t>
            </a:r>
            <a:endParaRPr lang="tr-TR" sz="3600" dirty="0">
              <a:solidFill>
                <a:srgbClr val="E20613"/>
              </a:solidFill>
            </a:endParaRPr>
          </a:p>
        </p:txBody>
      </p:sp>
      <p:pic>
        <p:nvPicPr>
          <p:cNvPr id="1026" name="Picture 2" descr="http://www.tubitak.gov.tr/sites/default/files/2750/bolge_harita_2019_v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306" y="868365"/>
            <a:ext cx="9356287" cy="476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00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2080319" y="1056041"/>
            <a:ext cx="8031362" cy="830997"/>
          </a:xfrm>
          <a:prstGeom prst="rect">
            <a:avLst/>
          </a:prstGeom>
        </p:spPr>
        <p:txBody>
          <a:bodyPr wrap="square">
            <a:spAutoFit/>
          </a:bodyPr>
          <a:lstStyle/>
          <a:p>
            <a:pPr lvl="0" algn="ctr">
              <a:defRPr/>
            </a:pPr>
            <a:r>
              <a:rPr lang="tr-TR" sz="4800" dirty="0" smtClean="0">
                <a:solidFill>
                  <a:srgbClr val="E20613"/>
                </a:solidFill>
              </a:rPr>
              <a:t>TEŞEKKÜRLER</a:t>
            </a:r>
            <a:endParaRPr lang="tr-TR" sz="4800" dirty="0">
              <a:solidFill>
                <a:srgbClr val="E20613"/>
              </a:solidFill>
            </a:endParaRPr>
          </a:p>
        </p:txBody>
      </p:sp>
      <p:sp>
        <p:nvSpPr>
          <p:cNvPr id="6" name="4 Metin kutusu"/>
          <p:cNvSpPr txBox="1">
            <a:spLocks noChangeArrowheads="1"/>
          </p:cNvSpPr>
          <p:nvPr/>
        </p:nvSpPr>
        <p:spPr bwMode="auto">
          <a:xfrm>
            <a:off x="2135498" y="2433527"/>
            <a:ext cx="792100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Corbel" pitchFamily="34" charset="0"/>
              </a:defRPr>
            </a:lvl1pPr>
            <a:lvl2pPr marL="742950" indent="-285750" eaLnBrk="0" hangingPunct="0">
              <a:spcBef>
                <a:spcPct val="20000"/>
              </a:spcBef>
              <a:buFont typeface="Arial" pitchFamily="34" charset="0"/>
              <a:buChar char="–"/>
              <a:defRPr sz="2400">
                <a:solidFill>
                  <a:schemeClr val="tx1"/>
                </a:solidFill>
                <a:latin typeface="Corbel" pitchFamily="34" charset="0"/>
              </a:defRPr>
            </a:lvl2pPr>
            <a:lvl3pPr marL="1143000" indent="-228600" eaLnBrk="0" hangingPunct="0">
              <a:spcBef>
                <a:spcPct val="20000"/>
              </a:spcBef>
              <a:buFont typeface="Arial" pitchFamily="34" charset="0"/>
              <a:buChar char="•"/>
              <a:defRPr sz="2000">
                <a:solidFill>
                  <a:schemeClr val="tx1"/>
                </a:solidFill>
                <a:latin typeface="Corbel" pitchFamily="34" charset="0"/>
              </a:defRPr>
            </a:lvl3pPr>
            <a:lvl4pPr marL="1600200" indent="-228600" eaLnBrk="0" hangingPunct="0">
              <a:spcBef>
                <a:spcPct val="20000"/>
              </a:spcBef>
              <a:buFont typeface="Arial" pitchFamily="34" charset="0"/>
              <a:buChar char="–"/>
              <a:defRPr>
                <a:solidFill>
                  <a:schemeClr val="tx1"/>
                </a:solidFill>
                <a:latin typeface="Corbel" pitchFamily="34" charset="0"/>
              </a:defRPr>
            </a:lvl4pPr>
            <a:lvl5pPr marL="2057400" indent="-228600" eaLnBrk="0" hangingPunct="0">
              <a:spcBef>
                <a:spcPct val="20000"/>
              </a:spcBef>
              <a:buFont typeface="Arial" pitchFamily="34" charset="0"/>
              <a:buChar char="»"/>
              <a:defRPr>
                <a:solidFill>
                  <a:schemeClr val="tx1"/>
                </a:solidFill>
                <a:latin typeface="Corbe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orbe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orbe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orbe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orbel" pitchFamily="34" charset="0"/>
              </a:defRPr>
            </a:lvl9pPr>
          </a:lstStyle>
          <a:p>
            <a:pPr algn="ctr" eaLnBrk="1" hangingPunct="1">
              <a:lnSpc>
                <a:spcPct val="150000"/>
              </a:lnSpc>
              <a:spcBef>
                <a:spcPct val="0"/>
              </a:spcBef>
              <a:buFontTx/>
              <a:buNone/>
            </a:pPr>
            <a:r>
              <a:rPr lang="tr-TR" altLang="tr-TR" b="1" dirty="0" smtClean="0">
                <a:latin typeface="Arial" pitchFamily="34" charset="0"/>
                <a:cs typeface="Arial" pitchFamily="34" charset="0"/>
              </a:rPr>
              <a:t>BİDEB</a:t>
            </a:r>
          </a:p>
          <a:p>
            <a:pPr algn="ctr" eaLnBrk="1" hangingPunct="1">
              <a:lnSpc>
                <a:spcPct val="150000"/>
              </a:lnSpc>
              <a:spcBef>
                <a:spcPct val="0"/>
              </a:spcBef>
              <a:buFontTx/>
              <a:buNone/>
            </a:pPr>
            <a:r>
              <a:rPr lang="tr-TR" altLang="tr-TR" b="1" dirty="0" smtClean="0">
                <a:latin typeface="Arial" pitchFamily="34" charset="0"/>
                <a:cs typeface="Arial" pitchFamily="34" charset="0"/>
              </a:rPr>
              <a:t>www.tubitak.gov.tr/bideb/2242</a:t>
            </a:r>
            <a:endParaRPr lang="tr-TR" altLang="tr-TR" b="1" dirty="0">
              <a:latin typeface="Arial" pitchFamily="34" charset="0"/>
              <a:cs typeface="Arial" pitchFamily="34" charset="0"/>
            </a:endParaRPr>
          </a:p>
          <a:p>
            <a:pPr algn="ctr" eaLnBrk="1" hangingPunct="1">
              <a:lnSpc>
                <a:spcPct val="150000"/>
              </a:lnSpc>
              <a:spcBef>
                <a:spcPct val="0"/>
              </a:spcBef>
              <a:buFontTx/>
              <a:buNone/>
            </a:pPr>
            <a:endParaRPr lang="tr-TR" altLang="tr-TR" sz="400" b="1" dirty="0">
              <a:latin typeface="Arial" pitchFamily="34" charset="0"/>
              <a:cs typeface="Arial" pitchFamily="34" charset="0"/>
            </a:endParaRPr>
          </a:p>
          <a:p>
            <a:pPr algn="ctr" eaLnBrk="1" hangingPunct="1">
              <a:lnSpc>
                <a:spcPct val="150000"/>
              </a:lnSpc>
              <a:spcBef>
                <a:spcPct val="0"/>
              </a:spcBef>
              <a:buFontTx/>
              <a:buNone/>
            </a:pPr>
            <a:r>
              <a:rPr lang="tr-TR" altLang="tr-TR" sz="2400" b="1" dirty="0" smtClean="0">
                <a:latin typeface="Arial" pitchFamily="34" charset="0"/>
                <a:cs typeface="Arial" pitchFamily="34" charset="0"/>
              </a:rPr>
              <a:t>Tel</a:t>
            </a:r>
            <a:r>
              <a:rPr lang="tr-TR" altLang="tr-TR" sz="2400" b="1" dirty="0">
                <a:latin typeface="Arial" pitchFamily="34" charset="0"/>
                <a:cs typeface="Arial" pitchFamily="34" charset="0"/>
              </a:rPr>
              <a:t>: 0312 444 66 90</a:t>
            </a:r>
          </a:p>
          <a:p>
            <a:pPr algn="ctr" eaLnBrk="1" hangingPunct="1">
              <a:lnSpc>
                <a:spcPct val="150000"/>
              </a:lnSpc>
              <a:spcBef>
                <a:spcPct val="0"/>
              </a:spcBef>
              <a:buFontTx/>
              <a:buNone/>
            </a:pPr>
            <a:r>
              <a:rPr lang="tr-TR" altLang="tr-TR" sz="2400" b="1" dirty="0">
                <a:latin typeface="Arial" pitchFamily="34" charset="0"/>
                <a:cs typeface="Arial" pitchFamily="34" charset="0"/>
              </a:rPr>
              <a:t>E</a:t>
            </a:r>
            <a:r>
              <a:rPr lang="tr-TR" altLang="tr-TR" sz="2400" b="1" dirty="0" smtClean="0">
                <a:latin typeface="Arial" pitchFamily="34" charset="0"/>
                <a:cs typeface="Arial" pitchFamily="34" charset="0"/>
              </a:rPr>
              <a:t>-posta</a:t>
            </a:r>
            <a:r>
              <a:rPr lang="tr-TR" altLang="tr-TR" sz="2400" b="1" dirty="0">
                <a:latin typeface="Arial" pitchFamily="34" charset="0"/>
                <a:cs typeface="Arial" pitchFamily="34" charset="0"/>
              </a:rPr>
              <a:t>: bideb2242@tubitak.gov.tr</a:t>
            </a:r>
            <a:endParaRPr lang="tr-TR" altLang="tr-TR" dirty="0">
              <a:latin typeface="Arial" pitchFamily="34" charset="0"/>
              <a:cs typeface="Arial" pitchFamily="34" charset="0"/>
            </a:endParaRPr>
          </a:p>
        </p:txBody>
      </p:sp>
    </p:spTree>
    <p:extLst>
      <p:ext uri="{BB962C8B-B14F-4D97-AF65-F5344CB8AC3E}">
        <p14:creationId xmlns:p14="http://schemas.microsoft.com/office/powerpoint/2010/main" val="337535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38042" y="181036"/>
            <a:ext cx="12202829" cy="646331"/>
          </a:xfrm>
          <a:prstGeom prst="rect">
            <a:avLst/>
          </a:prstGeom>
        </p:spPr>
        <p:txBody>
          <a:bodyPr wrap="none">
            <a:spAutoFit/>
          </a:bodyPr>
          <a:lstStyle/>
          <a:p>
            <a:pPr lvl="0" algn="ctr">
              <a:defRPr/>
            </a:pPr>
            <a:r>
              <a:rPr lang="tr-TR" sz="3600" dirty="0" smtClean="0">
                <a:solidFill>
                  <a:srgbClr val="E20613"/>
                </a:solidFill>
              </a:rPr>
              <a:t>2242 ÜNİVERSİTE ÖĞRENCİLERİ ARAŞTIRMA PROJE YARIŞMALARI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3974875" y="1413063"/>
            <a:ext cx="6084808" cy="4031873"/>
          </a:xfrm>
          <a:prstGeom prst="rect">
            <a:avLst/>
          </a:prstGeom>
        </p:spPr>
        <p:txBody>
          <a:bodyPr wrap="square">
            <a:spAutoFit/>
          </a:bodyPr>
          <a:lstStyle/>
          <a:p>
            <a:pPr marL="457200" indent="-457200" algn="just">
              <a:buFont typeface="Wingdings" panose="05000000000000000000" pitchFamily="2" charset="2"/>
              <a:buChar char="Ø"/>
            </a:pPr>
            <a:r>
              <a:rPr lang="tr-TR" sz="3200" dirty="0" smtClean="0">
                <a:latin typeface="+mn-lt"/>
              </a:rPr>
              <a:t>Programın amacı, ön </a:t>
            </a:r>
            <a:r>
              <a:rPr lang="tr-TR" sz="3200" dirty="0">
                <a:latin typeface="+mn-lt"/>
              </a:rPr>
              <a:t>lisans </a:t>
            </a:r>
            <a:r>
              <a:rPr lang="tr-TR" sz="3200" dirty="0" smtClean="0">
                <a:latin typeface="+mn-lt"/>
              </a:rPr>
              <a:t>ve lisans öğrencilerinin, ülkemizin </a:t>
            </a:r>
            <a:r>
              <a:rPr lang="tr-TR" sz="3200" dirty="0">
                <a:latin typeface="+mn-lt"/>
              </a:rPr>
              <a:t>ihtiyaç duyduğu tüm alanlarda bilimsel çözümler üretmelerini </a:t>
            </a:r>
            <a:r>
              <a:rPr lang="tr-TR" sz="3200" dirty="0" smtClean="0">
                <a:latin typeface="+mn-lt"/>
              </a:rPr>
              <a:t>ve bu doğrultuda bilgi </a:t>
            </a:r>
            <a:r>
              <a:rPr lang="tr-TR" sz="3200" dirty="0">
                <a:latin typeface="+mn-lt"/>
              </a:rPr>
              <a:t>ve becerilerini geliştirmelerine </a:t>
            </a:r>
            <a:r>
              <a:rPr lang="tr-TR" sz="3200" dirty="0" smtClean="0">
                <a:latin typeface="+mn-lt"/>
              </a:rPr>
              <a:t>yönelik projeler geliştirmelerini</a:t>
            </a:r>
            <a:r>
              <a:rPr lang="tr-TR" sz="3200" dirty="0">
                <a:latin typeface="+mn-lt"/>
              </a:rPr>
              <a:t> </a:t>
            </a:r>
            <a:r>
              <a:rPr lang="tr-TR" sz="3200" dirty="0" smtClean="0">
                <a:latin typeface="+mn-lt"/>
              </a:rPr>
              <a:t>teşvik </a:t>
            </a:r>
            <a:r>
              <a:rPr lang="tr-TR" sz="3200" dirty="0">
                <a:latin typeface="+mn-lt"/>
              </a:rPr>
              <a:t>etmektir</a:t>
            </a:r>
            <a:r>
              <a:rPr lang="tr-TR" sz="3200" dirty="0" smtClean="0">
                <a:latin typeface="+mn-lt"/>
              </a:rPr>
              <a:t>.</a:t>
            </a:r>
            <a:endParaRPr lang="tr-TR" sz="3200" dirty="0">
              <a:latin typeface="+mn-lt"/>
            </a:endParaRPr>
          </a:p>
        </p:txBody>
      </p:sp>
      <p:grpSp>
        <p:nvGrpSpPr>
          <p:cNvPr id="16" name="Grup 15"/>
          <p:cNvGrpSpPr/>
          <p:nvPr/>
        </p:nvGrpSpPr>
        <p:grpSpPr>
          <a:xfrm>
            <a:off x="832446" y="1276077"/>
            <a:ext cx="2160240" cy="1323122"/>
            <a:chOff x="216868" y="3309"/>
            <a:chExt cx="3167982" cy="727026"/>
          </a:xfrm>
          <a:solidFill>
            <a:srgbClr val="C00000"/>
          </a:solidFill>
        </p:grpSpPr>
        <p:sp>
          <p:nvSpPr>
            <p:cNvPr id="17" name="Dikdörtgen 16"/>
            <p:cNvSpPr/>
            <p:nvPr/>
          </p:nvSpPr>
          <p:spPr>
            <a:xfrm>
              <a:off x="216868" y="3309"/>
              <a:ext cx="3167982" cy="72702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17"/>
            <p:cNvSpPr/>
            <p:nvPr/>
          </p:nvSpPr>
          <p:spPr>
            <a:xfrm>
              <a:off x="216868" y="3309"/>
              <a:ext cx="3167982" cy="727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3200" b="1" kern="1200" dirty="0" smtClean="0">
                  <a:latin typeface="Calibri" panose="020F0502020204030204" pitchFamily="34" charset="0"/>
                  <a:cs typeface="Calibri" panose="020F0502020204030204" pitchFamily="34" charset="0"/>
                </a:rPr>
                <a:t>Programın Amacı ve Hedefleri</a:t>
              </a:r>
              <a:endParaRPr lang="tr-TR" sz="3200" b="1" kern="1200" dirty="0">
                <a:latin typeface="Calibri" panose="020F0502020204030204" pitchFamily="34" charset="0"/>
                <a:cs typeface="Calibri" panose="020F0502020204030204" pitchFamily="34" charset="0"/>
              </a:endParaRPr>
            </a:p>
          </p:txBody>
        </p:sp>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88" y="2852464"/>
            <a:ext cx="2554759" cy="276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51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 y="0"/>
            <a:ext cx="12192000" cy="6858000"/>
          </a:xfrm>
          <a:prstGeom prst="rect">
            <a:avLst/>
          </a:prstGeom>
        </p:spPr>
      </p:pic>
      <p:sp>
        <p:nvSpPr>
          <p:cNvPr id="5" name="Dikdörtgen 4"/>
          <p:cNvSpPr/>
          <p:nvPr/>
        </p:nvSpPr>
        <p:spPr>
          <a:xfrm>
            <a:off x="690284" y="100097"/>
            <a:ext cx="4652619" cy="646331"/>
          </a:xfrm>
          <a:prstGeom prst="rect">
            <a:avLst/>
          </a:prstGeom>
        </p:spPr>
        <p:txBody>
          <a:bodyPr wrap="none">
            <a:spAutoFit/>
          </a:bodyPr>
          <a:lstStyle/>
          <a:p>
            <a:pPr lvl="0" algn="ctr">
              <a:defRPr/>
            </a:pPr>
            <a:r>
              <a:rPr lang="tr-TR" sz="3600" dirty="0" smtClean="0">
                <a:solidFill>
                  <a:srgbClr val="E20613"/>
                </a:solidFill>
              </a:rPr>
              <a:t>KİMLER BAŞVURABİLİR?</a:t>
            </a:r>
            <a:endParaRPr lang="tr-TR" sz="3600" dirty="0">
              <a:solidFill>
                <a:srgbClr val="E20613"/>
              </a:solidFill>
            </a:endParaRPr>
          </a:p>
        </p:txBody>
      </p:sp>
      <p:sp>
        <p:nvSpPr>
          <p:cNvPr id="7" name="Dikdörtgen 6"/>
          <p:cNvSpPr/>
          <p:nvPr/>
        </p:nvSpPr>
        <p:spPr>
          <a:xfrm>
            <a:off x="3189239" y="3003125"/>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8" name="Grup 7"/>
          <p:cNvGrpSpPr/>
          <p:nvPr/>
        </p:nvGrpSpPr>
        <p:grpSpPr>
          <a:xfrm>
            <a:off x="606199" y="746428"/>
            <a:ext cx="11274084" cy="468000"/>
            <a:chOff x="3022502" y="602186"/>
            <a:chExt cx="4968399" cy="763180"/>
          </a:xfrm>
          <a:solidFill>
            <a:schemeClr val="accent1">
              <a:lumMod val="60000"/>
              <a:lumOff val="40000"/>
            </a:schemeClr>
          </a:solidFill>
        </p:grpSpPr>
        <p:sp>
          <p:nvSpPr>
            <p:cNvPr id="9" name="Köşeli Çift Ayraç 8"/>
            <p:cNvSpPr/>
            <p:nvPr/>
          </p:nvSpPr>
          <p:spPr>
            <a:xfrm>
              <a:off x="3022502" y="602186"/>
              <a:ext cx="4968399" cy="763180"/>
            </a:xfrm>
            <a:prstGeom prst="chevron">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Köşeli Çift Ayraç 4"/>
            <p:cNvSpPr/>
            <p:nvPr/>
          </p:nvSpPr>
          <p:spPr>
            <a:xfrm>
              <a:off x="3245492" y="643540"/>
              <a:ext cx="4695652" cy="6758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dirty="0"/>
                <a:t>Yarışmaya, başvuru sırasında </a:t>
              </a:r>
              <a:r>
                <a:rPr lang="tr-TR" b="1" dirty="0"/>
                <a:t>Türkiye’de ve KKTC’de</a:t>
              </a:r>
              <a:r>
                <a:rPr lang="tr-TR" dirty="0"/>
                <a:t> öğrenim gören </a:t>
              </a:r>
              <a:r>
                <a:rPr lang="tr-TR" b="1" dirty="0"/>
                <a:t>ön lisans veya lisans </a:t>
              </a:r>
              <a:r>
                <a:rPr lang="tr-TR" dirty="0"/>
                <a:t>öğrencileri </a:t>
              </a:r>
              <a:r>
                <a:rPr lang="tr-TR" dirty="0" smtClean="0"/>
                <a:t>katılabilir.</a:t>
              </a:r>
              <a:endParaRPr lang="tr-TR" dirty="0"/>
            </a:p>
          </p:txBody>
        </p:sp>
      </p:grpSp>
      <p:grpSp>
        <p:nvGrpSpPr>
          <p:cNvPr id="14" name="Grup 13"/>
          <p:cNvGrpSpPr/>
          <p:nvPr/>
        </p:nvGrpSpPr>
        <p:grpSpPr>
          <a:xfrm>
            <a:off x="606199" y="1821234"/>
            <a:ext cx="11274084" cy="468000"/>
            <a:chOff x="3225848" y="2698633"/>
            <a:chExt cx="4691956" cy="763180"/>
          </a:xfrm>
          <a:solidFill>
            <a:schemeClr val="accent1">
              <a:lumMod val="60000"/>
              <a:lumOff val="40000"/>
            </a:schemeClr>
          </a:solidFill>
        </p:grpSpPr>
        <p:sp>
          <p:nvSpPr>
            <p:cNvPr id="15" name="Köşeli Çift Ayraç 14"/>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6" name="Köşeli Çift Ayraç 4"/>
            <p:cNvSpPr/>
            <p:nvPr/>
          </p:nvSpPr>
          <p:spPr>
            <a:xfrm>
              <a:off x="3436431" y="2745733"/>
              <a:ext cx="4188126"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Başvuru, takım temsilcisi tarafından takım adına </a:t>
              </a:r>
              <a:r>
                <a:rPr lang="tr-TR" dirty="0" smtClean="0"/>
                <a:t>yapılır.</a:t>
              </a:r>
              <a:endParaRPr lang="tr-TR" dirty="0"/>
            </a:p>
          </p:txBody>
        </p:sp>
      </p:grpSp>
      <p:grpSp>
        <p:nvGrpSpPr>
          <p:cNvPr id="20" name="Grup 19"/>
          <p:cNvGrpSpPr/>
          <p:nvPr/>
        </p:nvGrpSpPr>
        <p:grpSpPr>
          <a:xfrm>
            <a:off x="606199" y="1286138"/>
            <a:ext cx="11274084" cy="468000"/>
            <a:chOff x="3163750" y="1650409"/>
            <a:chExt cx="4821124" cy="763180"/>
          </a:xfrm>
          <a:solidFill>
            <a:schemeClr val="accent1">
              <a:lumMod val="60000"/>
              <a:lumOff val="40000"/>
            </a:schemeClr>
          </a:solidFill>
        </p:grpSpPr>
        <p:sp>
          <p:nvSpPr>
            <p:cNvPr id="21" name="Köşeli Çift Ayraç 20"/>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Köşeli Çift Ayraç 4"/>
            <p:cNvSpPr/>
            <p:nvPr/>
          </p:nvSpPr>
          <p:spPr>
            <a:xfrm>
              <a:off x="3380130" y="1701489"/>
              <a:ext cx="4492690"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Yarışmaya bireysel olarak veya en fazla üç öğrenciden oluşan takımlar halinde başvuru yapılabilir. </a:t>
              </a:r>
            </a:p>
          </p:txBody>
        </p:sp>
      </p:grpSp>
      <p:grpSp>
        <p:nvGrpSpPr>
          <p:cNvPr id="26" name="Grup 25"/>
          <p:cNvGrpSpPr/>
          <p:nvPr/>
        </p:nvGrpSpPr>
        <p:grpSpPr>
          <a:xfrm>
            <a:off x="606199" y="2909757"/>
            <a:ext cx="11274084" cy="648000"/>
            <a:chOff x="3225848" y="2698633"/>
            <a:chExt cx="4691956" cy="763180"/>
          </a:xfrm>
          <a:solidFill>
            <a:schemeClr val="accent1">
              <a:lumMod val="60000"/>
              <a:lumOff val="40000"/>
            </a:schemeClr>
          </a:solidFill>
        </p:grpSpPr>
        <p:sp>
          <p:nvSpPr>
            <p:cNvPr id="27" name="Köşeli Çift Ayraç 26"/>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Köşeli Çift Ayraç 4"/>
            <p:cNvSpPr/>
            <p:nvPr/>
          </p:nvSpPr>
          <p:spPr>
            <a:xfrm>
              <a:off x="3436431" y="2760512"/>
              <a:ext cx="4213691"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Başvuruda ismi bulunan bütün öğrencilerin ortak başvuru yapması gerekmektedir. Aynı proje ile birden fazla başvuru yapılamaz. </a:t>
              </a:r>
            </a:p>
          </p:txBody>
        </p:sp>
      </p:grpSp>
      <p:grpSp>
        <p:nvGrpSpPr>
          <p:cNvPr id="29" name="Grup 28"/>
          <p:cNvGrpSpPr/>
          <p:nvPr/>
        </p:nvGrpSpPr>
        <p:grpSpPr>
          <a:xfrm>
            <a:off x="606199" y="3629406"/>
            <a:ext cx="11274084" cy="698318"/>
            <a:chOff x="3163750" y="1650409"/>
            <a:chExt cx="4821124" cy="763180"/>
          </a:xfrm>
          <a:solidFill>
            <a:schemeClr val="accent1">
              <a:lumMod val="60000"/>
              <a:lumOff val="40000"/>
            </a:schemeClr>
          </a:solidFill>
        </p:grpSpPr>
        <p:sp>
          <p:nvSpPr>
            <p:cNvPr id="30" name="Köşeli Çift Ayraç 29"/>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Köşeli Çift Ayraç 4"/>
            <p:cNvSpPr/>
            <p:nvPr/>
          </p:nvSpPr>
          <p:spPr>
            <a:xfrm>
              <a:off x="3380130" y="1721500"/>
              <a:ext cx="4402656"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a:t>Üçten fazla kişi tarafından hazırlanan projelerde</a:t>
              </a:r>
              <a:r>
                <a:rPr lang="tr-TR" dirty="0" smtClean="0"/>
                <a:t>, </a:t>
              </a:r>
              <a:r>
                <a:rPr lang="tr-TR" dirty="0"/>
                <a:t>takım üyeleri arasından üç kişi seçilerek takım temsilcisi tarafından başvuru yapılabilir. Bu durumda takım dışında kalanların hak talebinde bulunmayacaklarını taahhüt eden </a:t>
              </a:r>
              <a:r>
                <a:rPr lang="tr-TR" dirty="0" err="1"/>
                <a:t>muvafakatnamelerinin</a:t>
              </a:r>
              <a:r>
                <a:rPr lang="tr-TR" dirty="0"/>
                <a:t> başvuru sistemine yüklenmesi </a:t>
              </a:r>
              <a:r>
                <a:rPr lang="tr-TR" dirty="0" smtClean="0"/>
                <a:t>zorunludur.</a:t>
              </a:r>
              <a:endParaRPr lang="tr-TR" dirty="0"/>
            </a:p>
          </p:txBody>
        </p:sp>
      </p:grpSp>
      <p:grpSp>
        <p:nvGrpSpPr>
          <p:cNvPr id="32" name="Grup 31"/>
          <p:cNvGrpSpPr/>
          <p:nvPr/>
        </p:nvGrpSpPr>
        <p:grpSpPr>
          <a:xfrm>
            <a:off x="606199" y="2366030"/>
            <a:ext cx="11274084" cy="468000"/>
            <a:chOff x="3225848" y="2698633"/>
            <a:chExt cx="4691956" cy="763180"/>
          </a:xfrm>
          <a:solidFill>
            <a:schemeClr val="accent1">
              <a:lumMod val="60000"/>
              <a:lumOff val="40000"/>
            </a:schemeClr>
          </a:solidFill>
        </p:grpSpPr>
        <p:sp>
          <p:nvSpPr>
            <p:cNvPr id="33" name="Köşeli Çift Ayraç 32"/>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4" name="Köşeli Çift Ayraç 4"/>
            <p:cNvSpPr/>
            <p:nvPr/>
          </p:nvSpPr>
          <p:spPr>
            <a:xfrm>
              <a:off x="3436431" y="2709410"/>
              <a:ext cx="4213691"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smtClean="0"/>
                <a:t>Takım </a:t>
              </a:r>
              <a:r>
                <a:rPr lang="tr-TR" dirty="0"/>
                <a:t>üyeleri ve varsa danışman bilgisi başvuru sahibi tarafından </a:t>
              </a:r>
              <a:r>
                <a:rPr lang="tr-TR" dirty="0" smtClean="0"/>
                <a:t>başvuruya eklenir.</a:t>
              </a:r>
              <a:endParaRPr lang="tr-TR" dirty="0"/>
            </a:p>
          </p:txBody>
        </p:sp>
      </p:grpSp>
      <p:grpSp>
        <p:nvGrpSpPr>
          <p:cNvPr id="53" name="Grup 52"/>
          <p:cNvGrpSpPr/>
          <p:nvPr/>
        </p:nvGrpSpPr>
        <p:grpSpPr>
          <a:xfrm>
            <a:off x="1713768" y="4500616"/>
            <a:ext cx="10166515" cy="942319"/>
            <a:chOff x="3163750" y="1650409"/>
            <a:chExt cx="4821124" cy="763180"/>
          </a:xfrm>
          <a:solidFill>
            <a:srgbClr val="FF5757"/>
          </a:solidFill>
        </p:grpSpPr>
        <p:sp>
          <p:nvSpPr>
            <p:cNvPr id="54" name="Köşeli Çift Ayraç 53"/>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5" name="Köşeli Çift Ayraç 4"/>
            <p:cNvSpPr/>
            <p:nvPr/>
          </p:nvSpPr>
          <p:spPr>
            <a:xfrm>
              <a:off x="3380130" y="1721500"/>
              <a:ext cx="4402656"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smtClean="0"/>
                <a:t>Başvuru koşullarının </a:t>
              </a:r>
              <a:r>
                <a:rPr lang="tr-TR" dirty="0"/>
                <a:t>başvuruda yer alan tüm öğrenciler tarafından sağlanması zorunludur. Yarışmanın herhangi bir aşamasında veya yarışma tamamlandıktan sonra koşulları sağlamadığı kurum tarafından tespit edilen başvurular yarışmadan elenir, verilen ödüller geri alınır.</a:t>
              </a:r>
            </a:p>
          </p:txBody>
        </p:sp>
      </p:grpSp>
      <p:pic>
        <p:nvPicPr>
          <p:cNvPr id="2054"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318" r="36032"/>
          <a:stretch/>
        </p:blipFill>
        <p:spPr bwMode="auto">
          <a:xfrm>
            <a:off x="0" y="4500616"/>
            <a:ext cx="1576386" cy="235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6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 y="0"/>
            <a:ext cx="12192000" cy="6858000"/>
          </a:xfrm>
          <a:prstGeom prst="rect">
            <a:avLst/>
          </a:prstGeom>
        </p:spPr>
      </p:pic>
      <p:sp>
        <p:nvSpPr>
          <p:cNvPr id="5" name="Dikdörtgen 4"/>
          <p:cNvSpPr/>
          <p:nvPr/>
        </p:nvSpPr>
        <p:spPr>
          <a:xfrm>
            <a:off x="212988" y="191039"/>
            <a:ext cx="11396518" cy="646331"/>
          </a:xfrm>
          <a:prstGeom prst="rect">
            <a:avLst/>
          </a:prstGeom>
        </p:spPr>
        <p:txBody>
          <a:bodyPr wrap="none">
            <a:spAutoFit/>
          </a:bodyPr>
          <a:lstStyle/>
          <a:p>
            <a:pPr lvl="0" algn="ctr">
              <a:defRPr/>
            </a:pPr>
            <a:r>
              <a:rPr lang="tr-TR" sz="3600" dirty="0" smtClean="0">
                <a:solidFill>
                  <a:srgbClr val="E20613"/>
                </a:solidFill>
              </a:rPr>
              <a:t>BAŞVURU ESNASINDA DİKKAT EDİLMESİ GEREKEN KONULAR</a:t>
            </a:r>
            <a:endParaRPr lang="tr-TR" sz="3600" dirty="0">
              <a:solidFill>
                <a:srgbClr val="E20613"/>
              </a:solidFill>
            </a:endParaRPr>
          </a:p>
        </p:txBody>
      </p:sp>
      <p:sp>
        <p:nvSpPr>
          <p:cNvPr id="7" name="Dikdörtgen 6"/>
          <p:cNvSpPr/>
          <p:nvPr/>
        </p:nvSpPr>
        <p:spPr>
          <a:xfrm>
            <a:off x="3189239" y="3003125"/>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8" name="Grup 7"/>
          <p:cNvGrpSpPr/>
          <p:nvPr/>
        </p:nvGrpSpPr>
        <p:grpSpPr>
          <a:xfrm>
            <a:off x="212989" y="1193926"/>
            <a:ext cx="11979011" cy="318680"/>
            <a:chOff x="3022502" y="602186"/>
            <a:chExt cx="5089580" cy="763180"/>
          </a:xfrm>
          <a:solidFill>
            <a:schemeClr val="accent6">
              <a:lumMod val="40000"/>
              <a:lumOff val="60000"/>
            </a:schemeClr>
          </a:solidFill>
        </p:grpSpPr>
        <p:sp>
          <p:nvSpPr>
            <p:cNvPr id="9" name="Köşeli Çift Ayraç 8"/>
            <p:cNvSpPr/>
            <p:nvPr/>
          </p:nvSpPr>
          <p:spPr>
            <a:xfrm>
              <a:off x="3022502" y="602186"/>
              <a:ext cx="4968399" cy="763180"/>
            </a:xfrm>
            <a:prstGeom prst="chevron">
              <a:avLst/>
            </a:prstGeom>
            <a:grp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Köşeli Çift Ayraç 4"/>
            <p:cNvSpPr/>
            <p:nvPr/>
          </p:nvSpPr>
          <p:spPr>
            <a:xfrm>
              <a:off x="3233934" y="647124"/>
              <a:ext cx="4878148" cy="67581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dirty="0"/>
                <a:t>Bir öğrenci birden fazla başvuruda yer alamaz. Başvurunun bireysel veya takım halinde yapılması bu koşulu değiştirmez. </a:t>
              </a:r>
            </a:p>
          </p:txBody>
        </p:sp>
      </p:grpSp>
      <p:grpSp>
        <p:nvGrpSpPr>
          <p:cNvPr id="14" name="Grup 13"/>
          <p:cNvGrpSpPr/>
          <p:nvPr/>
        </p:nvGrpSpPr>
        <p:grpSpPr>
          <a:xfrm>
            <a:off x="212990" y="2552622"/>
            <a:ext cx="11693794" cy="720000"/>
            <a:chOff x="3225848" y="2698633"/>
            <a:chExt cx="4691956" cy="763180"/>
          </a:xfrm>
          <a:solidFill>
            <a:schemeClr val="accent6">
              <a:lumMod val="40000"/>
              <a:lumOff val="60000"/>
            </a:schemeClr>
          </a:solidFill>
        </p:grpSpPr>
        <p:sp>
          <p:nvSpPr>
            <p:cNvPr id="15" name="Köşeli Çift Ayraç 14"/>
            <p:cNvSpPr/>
            <p:nvPr/>
          </p:nvSpPr>
          <p:spPr>
            <a:xfrm>
              <a:off x="3225848" y="2698633"/>
              <a:ext cx="4691956" cy="763180"/>
            </a:xfrm>
            <a:prstGeom prst="chevron">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6" name="Köşeli Çift Ayraç 4"/>
            <p:cNvSpPr/>
            <p:nvPr/>
          </p:nvSpPr>
          <p:spPr>
            <a:xfrm>
              <a:off x="3436431" y="2745733"/>
              <a:ext cx="4372322" cy="639422"/>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Projeler, 2019 yılı Üniversite Öğrencileri Araştırma Proje Yarışmaları Proje Rehberine göre </a:t>
              </a:r>
              <a:r>
                <a:rPr lang="tr-TR" dirty="0" smtClean="0"/>
                <a:t>hazırlanır. Proje rehberine yarışma web sitesinden ulaşılabilir.</a:t>
              </a:r>
              <a:endParaRPr lang="tr-TR" dirty="0"/>
            </a:p>
          </p:txBody>
        </p:sp>
      </p:grpSp>
      <p:grpSp>
        <p:nvGrpSpPr>
          <p:cNvPr id="20" name="Grup 19"/>
          <p:cNvGrpSpPr/>
          <p:nvPr/>
        </p:nvGrpSpPr>
        <p:grpSpPr>
          <a:xfrm>
            <a:off x="212989" y="1671551"/>
            <a:ext cx="11693795" cy="719490"/>
            <a:chOff x="3163750" y="1650409"/>
            <a:chExt cx="4821124" cy="763180"/>
          </a:xfrm>
          <a:solidFill>
            <a:schemeClr val="accent6">
              <a:lumMod val="40000"/>
              <a:lumOff val="60000"/>
            </a:schemeClr>
          </a:solidFill>
        </p:grpSpPr>
        <p:sp>
          <p:nvSpPr>
            <p:cNvPr id="21" name="Köşeli Çift Ayraç 20"/>
            <p:cNvSpPr/>
            <p:nvPr/>
          </p:nvSpPr>
          <p:spPr>
            <a:xfrm>
              <a:off x="3163750" y="1650409"/>
              <a:ext cx="4821124" cy="763180"/>
            </a:xfrm>
            <a:prstGeom prst="chevron">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Köşeli Çift Ayraç 4"/>
            <p:cNvSpPr/>
            <p:nvPr/>
          </p:nvSpPr>
          <p:spPr>
            <a:xfrm>
              <a:off x="3380130" y="1701489"/>
              <a:ext cx="4492690" cy="64152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Projeler akademik veya özel sektör danışmanı eşliğinde hazırlanabilir. Bir başvuruda en fazla bir danışman bulunabilir. Bununla birlikte projede danışman bulunması zorunlu değildir.</a:t>
              </a:r>
            </a:p>
          </p:txBody>
        </p:sp>
      </p:grpSp>
      <p:grpSp>
        <p:nvGrpSpPr>
          <p:cNvPr id="26" name="Grup 25"/>
          <p:cNvGrpSpPr/>
          <p:nvPr/>
        </p:nvGrpSpPr>
        <p:grpSpPr>
          <a:xfrm>
            <a:off x="212990" y="3434144"/>
            <a:ext cx="11693794" cy="720000"/>
            <a:chOff x="3225848" y="2698633"/>
            <a:chExt cx="4691956" cy="763180"/>
          </a:xfrm>
          <a:solidFill>
            <a:schemeClr val="accent6">
              <a:lumMod val="40000"/>
              <a:lumOff val="60000"/>
            </a:schemeClr>
          </a:solidFill>
        </p:grpSpPr>
        <p:sp>
          <p:nvSpPr>
            <p:cNvPr id="27" name="Köşeli Çift Ayraç 26"/>
            <p:cNvSpPr/>
            <p:nvPr/>
          </p:nvSpPr>
          <p:spPr>
            <a:xfrm>
              <a:off x="3225848" y="2698633"/>
              <a:ext cx="4691956" cy="763180"/>
            </a:xfrm>
            <a:prstGeom prst="chevron">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Köşeli Çift Ayraç 4"/>
            <p:cNvSpPr/>
            <p:nvPr/>
          </p:nvSpPr>
          <p:spPr>
            <a:xfrm>
              <a:off x="3436431" y="2709410"/>
              <a:ext cx="4372322" cy="639422"/>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smtClean="0"/>
                <a:t>Projeler</a:t>
              </a:r>
              <a:r>
                <a:rPr lang="tr-TR" dirty="0"/>
                <a:t>, özgün iş fikri veya uygulama veya var olan bir uygulamanın geliştirilmiş/genişletilmiş kullanımı amaçlarına yönelik hazırlanmalıdır</a:t>
              </a:r>
              <a:r>
                <a:rPr lang="tr-TR" dirty="0" smtClean="0"/>
                <a:t>.</a:t>
              </a:r>
              <a:r>
                <a:rPr lang="tr-TR" dirty="0"/>
                <a:t> Yarışmaya mevcut ticarileşmiş bir ürünle başvurulamaz. </a:t>
              </a:r>
            </a:p>
          </p:txBody>
        </p:sp>
      </p:grpSp>
      <p:grpSp>
        <p:nvGrpSpPr>
          <p:cNvPr id="29" name="Grup 28"/>
          <p:cNvGrpSpPr/>
          <p:nvPr/>
        </p:nvGrpSpPr>
        <p:grpSpPr>
          <a:xfrm>
            <a:off x="212989" y="4671847"/>
            <a:ext cx="10171232" cy="982719"/>
            <a:chOff x="3163750" y="1650409"/>
            <a:chExt cx="4821124" cy="763180"/>
          </a:xfrm>
          <a:solidFill>
            <a:srgbClr val="FF5757"/>
          </a:solidFill>
        </p:grpSpPr>
        <p:sp>
          <p:nvSpPr>
            <p:cNvPr id="30" name="Köşeli Çift Ayraç 29"/>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Köşeli Çift Ayraç 4"/>
            <p:cNvSpPr/>
            <p:nvPr/>
          </p:nvSpPr>
          <p:spPr>
            <a:xfrm>
              <a:off x="3380130" y="1721500"/>
              <a:ext cx="4402656" cy="641526"/>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a:t>Proje raporu, özeti ve varsa video kaydında proje başvurusunda bulunan öğrencinin/</a:t>
              </a:r>
              <a:r>
                <a:rPr lang="tr-TR" dirty="0" err="1"/>
                <a:t>lerin</a:t>
              </a:r>
              <a:r>
                <a:rPr lang="tr-TR" dirty="0"/>
                <a:t> isimlerini veya üniversitelerini/fakültelerini çağrıştıracak, ortaya çıkaracak her türlü kişisel ve kurumsal bilgi (ad, adres vb.) ve görsellere (amblem, arma, fotoğraf vb.) yer verilemez. Aksi durumda proje yarışmadan elenir. </a:t>
              </a:r>
            </a:p>
          </p:txBody>
        </p:sp>
      </p:grpSp>
      <p:pic>
        <p:nvPicPr>
          <p:cNvPr id="4100" name="Picture 4" descr="Image result for dikkat animasyon"/>
          <p:cNvPicPr>
            <a:picLocks noChangeAspect="1" noChangeArrowheads="1"/>
          </p:cNvPicPr>
          <p:nvPr/>
        </p:nvPicPr>
        <p:blipFill rotWithShape="1">
          <a:blip r:embed="rId3">
            <a:extLst>
              <a:ext uri="{28A0092B-C50C-407E-A947-70E740481C1C}">
                <a14:useLocalDpi xmlns:a14="http://schemas.microsoft.com/office/drawing/2010/main" val="0"/>
              </a:ext>
            </a:extLst>
          </a:blip>
          <a:srcRect l="32342" t="5303" r="43093" b="10098"/>
          <a:stretch/>
        </p:blipFill>
        <p:spPr bwMode="auto">
          <a:xfrm>
            <a:off x="10570007" y="4671847"/>
            <a:ext cx="1621993" cy="220514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 22"/>
          <p:cNvGrpSpPr/>
          <p:nvPr/>
        </p:nvGrpSpPr>
        <p:grpSpPr>
          <a:xfrm>
            <a:off x="212988" y="4262214"/>
            <a:ext cx="11979011" cy="318680"/>
            <a:chOff x="3022502" y="602186"/>
            <a:chExt cx="5089580" cy="763180"/>
          </a:xfrm>
          <a:solidFill>
            <a:schemeClr val="accent6">
              <a:lumMod val="40000"/>
              <a:lumOff val="60000"/>
            </a:schemeClr>
          </a:solidFill>
        </p:grpSpPr>
        <p:sp>
          <p:nvSpPr>
            <p:cNvPr id="24" name="Köşeli Çift Ayraç 23"/>
            <p:cNvSpPr/>
            <p:nvPr/>
          </p:nvSpPr>
          <p:spPr>
            <a:xfrm>
              <a:off x="3022502" y="602186"/>
              <a:ext cx="4968399" cy="763180"/>
            </a:xfrm>
            <a:prstGeom prst="chevron">
              <a:avLst/>
            </a:prstGeom>
            <a:grp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5" name="Köşeli Çift Ayraç 4"/>
            <p:cNvSpPr/>
            <p:nvPr/>
          </p:nvSpPr>
          <p:spPr>
            <a:xfrm>
              <a:off x="3233934" y="647124"/>
              <a:ext cx="4878148" cy="67581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b="1" dirty="0" smtClean="0"/>
                <a:t>Projeler ürün veya süreç geliştirmeye yönelik olarak hazırlanabilir.</a:t>
              </a:r>
              <a:endParaRPr lang="tr-TR" b="1" dirty="0"/>
            </a:p>
          </p:txBody>
        </p:sp>
      </p:grpSp>
    </p:spTree>
    <p:extLst>
      <p:ext uri="{BB962C8B-B14F-4D97-AF65-F5344CB8AC3E}">
        <p14:creationId xmlns:p14="http://schemas.microsoft.com/office/powerpoint/2010/main" val="23067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6" y="14331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2079210" y="4517239"/>
            <a:ext cx="9026182"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EĞİTİM</a:t>
            </a:r>
          </a:p>
          <a:p>
            <a:pPr algn="just"/>
            <a:r>
              <a:rPr lang="tr-TR" dirty="0" smtClean="0"/>
              <a:t>Bu </a:t>
            </a:r>
            <a:r>
              <a:rPr lang="tr-TR" dirty="0"/>
              <a:t>kategori, eğitim alanında yenilikçi ve uygulanabilir fikirler içeren projelere yöneliktir. Eğitimde fırsat eşitliği sağlayacak teknolojik fikirler ile mevcut eğitim materyallerinin geliştirilmesini hedefleyen projeler bu kategoride değerlendirilir</a:t>
            </a:r>
            <a:endParaRPr lang="tr-TR" dirty="0" smtClean="0"/>
          </a:p>
        </p:txBody>
      </p:sp>
      <p:sp>
        <p:nvSpPr>
          <p:cNvPr id="8" name="Dikdörtgen 7"/>
          <p:cNvSpPr/>
          <p:nvPr/>
        </p:nvSpPr>
        <p:spPr>
          <a:xfrm>
            <a:off x="664356" y="2757081"/>
            <a:ext cx="9026182" cy="1785104"/>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BİLGİ VE İLETİŞİM TEKNOLOJİLERİ</a:t>
            </a:r>
          </a:p>
          <a:p>
            <a:pPr algn="just"/>
            <a:r>
              <a:rPr lang="tr-TR" dirty="0" smtClean="0"/>
              <a:t>Bilgi </a:t>
            </a:r>
            <a:r>
              <a:rPr lang="tr-TR" dirty="0"/>
              <a:t>güvenliği, bulut bilişim, büyük veri analitiği, e-öğrenme teknolojileri, mobil uygulamalar, robotik ve </a:t>
            </a:r>
            <a:r>
              <a:rPr lang="tr-TR" dirty="0" err="1"/>
              <a:t>mekatronik</a:t>
            </a:r>
            <a:r>
              <a:rPr lang="tr-TR" dirty="0"/>
              <a:t> sistemler, modelleme ve simülasyon, nesnelerin interneti, semantik web teknolojileri, yapay zeka, </a:t>
            </a:r>
            <a:r>
              <a:rPr lang="tr-TR" dirty="0" err="1"/>
              <a:t>sensör</a:t>
            </a:r>
            <a:r>
              <a:rPr lang="tr-TR" dirty="0"/>
              <a:t> teknolojileri, e-ticaret vb. konulardaki projeleri kapsar.</a:t>
            </a:r>
            <a:endParaRPr lang="tr-TR" dirty="0" smtClean="0"/>
          </a:p>
          <a:p>
            <a:pPr algn="just"/>
            <a:endParaRPr lang="tr-TR" sz="2800" dirty="0">
              <a:latin typeface="+mn-lt"/>
            </a:endParaRPr>
          </a:p>
        </p:txBody>
      </p:sp>
      <p:sp>
        <p:nvSpPr>
          <p:cNvPr id="10" name="Dikdörtgen 9"/>
          <p:cNvSpPr/>
          <p:nvPr/>
        </p:nvSpPr>
        <p:spPr>
          <a:xfrm>
            <a:off x="2079210" y="1187757"/>
            <a:ext cx="9026182"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AKILLI ŞEHİRLER VE ULAŞIM</a:t>
            </a:r>
          </a:p>
          <a:p>
            <a:pPr algn="just"/>
            <a:r>
              <a:rPr lang="tr-TR" dirty="0" smtClean="0"/>
              <a:t>Şehirlerin </a:t>
            </a:r>
            <a:r>
              <a:rPr lang="tr-TR" dirty="0"/>
              <a:t>sorunlarının çözümü ve şehir halkının yaşam standartlarının arttırılması için altyapı, güvenlik, yönetim vb. konularda geliştirilen akıllı çözümler ile erişilebilir, etkili, verimli ve güvenli ulaştırma sistemlerinin geliştirilmesini hedefleyen projeler bu kategoride değerlendirilir. </a:t>
            </a:r>
            <a:endParaRPr lang="tr-TR" dirty="0" smtClean="0"/>
          </a:p>
        </p:txBody>
      </p:sp>
      <p:pic>
        <p:nvPicPr>
          <p:cNvPr id="6" name="Resim 5"/>
          <p:cNvPicPr>
            <a:picLocks noChangeAspect="1"/>
          </p:cNvPicPr>
          <p:nvPr/>
        </p:nvPicPr>
        <p:blipFill>
          <a:blip r:embed="rId3"/>
          <a:stretch>
            <a:fillRect/>
          </a:stretch>
        </p:blipFill>
        <p:spPr>
          <a:xfrm>
            <a:off x="664356" y="1207970"/>
            <a:ext cx="1414854" cy="1313793"/>
          </a:xfrm>
          <a:prstGeom prst="rect">
            <a:avLst/>
          </a:prstGeom>
        </p:spPr>
      </p:pic>
      <p:pic>
        <p:nvPicPr>
          <p:cNvPr id="7" name="Resim 6"/>
          <p:cNvPicPr>
            <a:picLocks noChangeAspect="1"/>
          </p:cNvPicPr>
          <p:nvPr/>
        </p:nvPicPr>
        <p:blipFill>
          <a:blip r:embed="rId4"/>
          <a:stretch>
            <a:fillRect/>
          </a:stretch>
        </p:blipFill>
        <p:spPr>
          <a:xfrm>
            <a:off x="9690538" y="2839083"/>
            <a:ext cx="1430556" cy="1378003"/>
          </a:xfrm>
          <a:prstGeom prst="rect">
            <a:avLst/>
          </a:prstGeom>
        </p:spPr>
      </p:pic>
      <p:pic>
        <p:nvPicPr>
          <p:cNvPr id="19" name="Resim 18"/>
          <p:cNvPicPr>
            <a:picLocks noChangeAspect="1"/>
          </p:cNvPicPr>
          <p:nvPr/>
        </p:nvPicPr>
        <p:blipFill>
          <a:blip r:embed="rId5"/>
          <a:stretch>
            <a:fillRect/>
          </a:stretch>
        </p:blipFill>
        <p:spPr>
          <a:xfrm>
            <a:off x="664356" y="4551768"/>
            <a:ext cx="1414854" cy="1273470"/>
          </a:xfrm>
          <a:prstGeom prst="rect">
            <a:avLst/>
          </a:prstGeom>
        </p:spPr>
      </p:pic>
    </p:spTree>
    <p:extLst>
      <p:ext uri="{BB962C8B-B14F-4D97-AF65-F5344CB8AC3E}">
        <p14:creationId xmlns:p14="http://schemas.microsoft.com/office/powerpoint/2010/main" val="182492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18" y="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ikdörtgen 8"/>
          <p:cNvSpPr/>
          <p:nvPr/>
        </p:nvSpPr>
        <p:spPr>
          <a:xfrm>
            <a:off x="2213118" y="1284702"/>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ENERJİ VE ÇEVRE</a:t>
            </a:r>
          </a:p>
          <a:p>
            <a:pPr algn="just"/>
            <a:r>
              <a:rPr lang="tr-TR" dirty="0" smtClean="0"/>
              <a:t>Sürdürülebilir </a:t>
            </a:r>
            <a:r>
              <a:rPr lang="tr-TR" dirty="0"/>
              <a:t>kalkınmanın önünde engel teşkil eden çevre problemlerinin çözümüne yönelik projeler ile enerji verimliliği, alternatif enerji kaynakları, depolama teknolojileri vb. konu başlıklarındaki projeler bu kategorinin kapsamına girer. </a:t>
            </a:r>
            <a:endParaRPr lang="tr-TR" dirty="0" smtClean="0"/>
          </a:p>
        </p:txBody>
      </p:sp>
      <p:sp>
        <p:nvSpPr>
          <p:cNvPr id="11" name="Dikdörtgen 10"/>
          <p:cNvSpPr/>
          <p:nvPr/>
        </p:nvSpPr>
        <p:spPr>
          <a:xfrm>
            <a:off x="664356" y="2795350"/>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GIDA VE TARIM</a:t>
            </a:r>
          </a:p>
          <a:p>
            <a:pPr algn="just"/>
            <a:r>
              <a:rPr lang="tr-TR" dirty="0" smtClean="0"/>
              <a:t>Kırsal </a:t>
            </a:r>
            <a:r>
              <a:rPr lang="tr-TR" dirty="0"/>
              <a:t>kalkınmayı ve rekabet edilebilirliği arttırmayı; yeterli ve güvenli gıda üretimini ve erişimini kolaylaştırmayı; gıda israfı ve kayıplarının azaltılmasını; gıdaların işlenmesine, korunmasına ve depolanmasına yönelik yeni sistemler geliştirmeyi hedefleyen projeler bu kategoride yer alır. </a:t>
            </a:r>
            <a:endParaRPr lang="tr-TR" dirty="0" smtClean="0"/>
          </a:p>
        </p:txBody>
      </p:sp>
      <p:sp>
        <p:nvSpPr>
          <p:cNvPr id="12" name="Dikdörtgen 11"/>
          <p:cNvSpPr/>
          <p:nvPr/>
        </p:nvSpPr>
        <p:spPr>
          <a:xfrm>
            <a:off x="2382662" y="4384510"/>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MAKİNE İMALATI VE OTOMOTİV</a:t>
            </a:r>
          </a:p>
          <a:p>
            <a:pPr algn="just"/>
            <a:r>
              <a:rPr lang="tr-TR" dirty="0" smtClean="0"/>
              <a:t>Robotik </a:t>
            </a:r>
            <a:r>
              <a:rPr lang="tr-TR" dirty="0"/>
              <a:t>ve </a:t>
            </a:r>
            <a:r>
              <a:rPr lang="tr-TR" dirty="0" err="1"/>
              <a:t>mekatronik</a:t>
            </a:r>
            <a:r>
              <a:rPr lang="tr-TR" dirty="0"/>
              <a:t>, makine tasarımı ve imalat teknolojileri, otomasyon ve kontrol sistemleri, ileri malzeme teknolojileri, </a:t>
            </a:r>
            <a:r>
              <a:rPr lang="tr-TR" dirty="0" err="1"/>
              <a:t>hibrit</a:t>
            </a:r>
            <a:r>
              <a:rPr lang="tr-TR" dirty="0"/>
              <a:t> ve elektrikli araç teknolojileri, yeni nesil motor teknolojileri vb. konu başlıklarındaki projeler bu alanda değerlendirilir. </a:t>
            </a:r>
            <a:endParaRPr lang="tr-TR" dirty="0" smtClean="0"/>
          </a:p>
        </p:txBody>
      </p:sp>
      <p:pic>
        <p:nvPicPr>
          <p:cNvPr id="20" name="Resim 19"/>
          <p:cNvPicPr>
            <a:picLocks noChangeAspect="1"/>
          </p:cNvPicPr>
          <p:nvPr/>
        </p:nvPicPr>
        <p:blipFill>
          <a:blip r:embed="rId3"/>
          <a:stretch>
            <a:fillRect/>
          </a:stretch>
        </p:blipFill>
        <p:spPr>
          <a:xfrm>
            <a:off x="10005848" y="2873862"/>
            <a:ext cx="1475190" cy="1327471"/>
          </a:xfrm>
          <a:prstGeom prst="rect">
            <a:avLst/>
          </a:prstGeom>
        </p:spPr>
      </p:pic>
      <p:pic>
        <p:nvPicPr>
          <p:cNvPr id="3" name="Resim 2"/>
          <p:cNvPicPr>
            <a:picLocks noChangeAspect="1"/>
          </p:cNvPicPr>
          <p:nvPr/>
        </p:nvPicPr>
        <p:blipFill>
          <a:blip r:embed="rId4"/>
          <a:stretch>
            <a:fillRect/>
          </a:stretch>
        </p:blipFill>
        <p:spPr>
          <a:xfrm>
            <a:off x="757396" y="1294605"/>
            <a:ext cx="1455722" cy="1334412"/>
          </a:xfrm>
          <a:prstGeom prst="rect">
            <a:avLst/>
          </a:prstGeom>
        </p:spPr>
      </p:pic>
      <p:pic>
        <p:nvPicPr>
          <p:cNvPr id="6" name="Resim 5"/>
          <p:cNvPicPr>
            <a:picLocks noChangeAspect="1"/>
          </p:cNvPicPr>
          <p:nvPr/>
        </p:nvPicPr>
        <p:blipFill>
          <a:blip r:embed="rId5"/>
          <a:stretch>
            <a:fillRect/>
          </a:stretch>
        </p:blipFill>
        <p:spPr>
          <a:xfrm>
            <a:off x="757396" y="4384510"/>
            <a:ext cx="1455722" cy="1429629"/>
          </a:xfrm>
          <a:prstGeom prst="rect">
            <a:avLst/>
          </a:prstGeom>
        </p:spPr>
      </p:pic>
    </p:spTree>
    <p:extLst>
      <p:ext uri="{BB962C8B-B14F-4D97-AF65-F5344CB8AC3E}">
        <p14:creationId xmlns:p14="http://schemas.microsoft.com/office/powerpoint/2010/main" val="141343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6" y="14331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273181" y="4527882"/>
            <a:ext cx="9078734" cy="1631216"/>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SOSYAL YENİLİKÇİLİK VE GİRİŞİMCİLİK</a:t>
            </a:r>
          </a:p>
          <a:p>
            <a:pPr algn="just"/>
            <a:r>
              <a:rPr lang="tr-TR" dirty="0" smtClean="0"/>
              <a:t>Toplumsal </a:t>
            </a:r>
            <a:r>
              <a:rPr lang="tr-TR" dirty="0"/>
              <a:t>sorunlara çözüm getirmeye yönelik yenilikçi fikirler içeren projeleri kapsamaktadır. </a:t>
            </a:r>
            <a:r>
              <a:rPr lang="tr-TR" dirty="0" smtClean="0"/>
              <a:t>Kalkınmaya </a:t>
            </a:r>
            <a:r>
              <a:rPr lang="tr-TR" dirty="0"/>
              <a:t>ve istihdama katkı sağlayacak nitelikte girişim fikirleri ile insan hakları, göç, afet yönetimi, yoksulluk vb. konularda sosyal değişim yaratmayı amaçlayan projeler bu kategoride değerlendirilir.  </a:t>
            </a:r>
          </a:p>
        </p:txBody>
      </p:sp>
      <p:sp>
        <p:nvSpPr>
          <p:cNvPr id="17" name="Dikdörtgen 16"/>
          <p:cNvSpPr/>
          <p:nvPr/>
        </p:nvSpPr>
        <p:spPr>
          <a:xfrm>
            <a:off x="2273181" y="1204570"/>
            <a:ext cx="9078734"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SAĞLIK</a:t>
            </a:r>
          </a:p>
          <a:p>
            <a:pPr algn="just"/>
            <a:r>
              <a:rPr lang="tr-TR" dirty="0"/>
              <a:t>Tıbbi tanı, tedavi ve hastalıkların önlenmesine yönelik yeni ve erişilebilir ürün, metot ve cihazların geliştirilmesini ve sağlık sisteminin sorunlarına çözümler üreterek mevcut koşulları iyileştirmeyi hedefleyen projeler bu kategori kapsamına girer.</a:t>
            </a:r>
            <a:endParaRPr lang="tr-TR" dirty="0" smtClean="0"/>
          </a:p>
        </p:txBody>
      </p:sp>
      <p:sp>
        <p:nvSpPr>
          <p:cNvPr id="18" name="Dikdörtgen 17"/>
          <p:cNvSpPr/>
          <p:nvPr/>
        </p:nvSpPr>
        <p:spPr>
          <a:xfrm>
            <a:off x="661593" y="2680021"/>
            <a:ext cx="9078734" cy="1631216"/>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SAVUNMA, UZAY VE HAVACILIK</a:t>
            </a:r>
          </a:p>
          <a:p>
            <a:pPr algn="just"/>
            <a:r>
              <a:rPr lang="tr-TR" dirty="0" smtClean="0"/>
              <a:t>Milli </a:t>
            </a:r>
            <a:r>
              <a:rPr lang="tr-TR" dirty="0"/>
              <a:t>güvenlik ihtiyacını karşılamayı ve ülkemizin savunma, havacılık ve uzay sektöründe teknolojik bağımsızlığını sağlamayı hedefleyen; uydu, haberleşme, uzaktan algılama, veri işleme, </a:t>
            </a:r>
            <a:r>
              <a:rPr lang="tr-TR" dirty="0" err="1"/>
              <a:t>sensör</a:t>
            </a:r>
            <a:r>
              <a:rPr lang="tr-TR" dirty="0"/>
              <a:t> teknolojileri, savunma bilişimi, silah ve mühimmat teknolojileri vb. alanlarda geliştirilen yenilikçi ve uygulanabilir projeleri kapsar.  </a:t>
            </a:r>
          </a:p>
        </p:txBody>
      </p:sp>
      <p:pic>
        <p:nvPicPr>
          <p:cNvPr id="3" name="Resim 2"/>
          <p:cNvPicPr>
            <a:picLocks noChangeAspect="1"/>
          </p:cNvPicPr>
          <p:nvPr/>
        </p:nvPicPr>
        <p:blipFill>
          <a:blip r:embed="rId3"/>
          <a:stretch>
            <a:fillRect/>
          </a:stretch>
        </p:blipFill>
        <p:spPr>
          <a:xfrm>
            <a:off x="851338" y="1226286"/>
            <a:ext cx="1421843" cy="1348885"/>
          </a:xfrm>
          <a:prstGeom prst="rect">
            <a:avLst/>
          </a:prstGeom>
        </p:spPr>
      </p:pic>
      <p:pic>
        <p:nvPicPr>
          <p:cNvPr id="19" name="Resim 18"/>
          <p:cNvPicPr>
            <a:picLocks noChangeAspect="1"/>
          </p:cNvPicPr>
          <p:nvPr/>
        </p:nvPicPr>
        <p:blipFill>
          <a:blip r:embed="rId4"/>
          <a:stretch>
            <a:fillRect/>
          </a:stretch>
        </p:blipFill>
        <p:spPr>
          <a:xfrm>
            <a:off x="851338" y="4608087"/>
            <a:ext cx="1421843" cy="1470807"/>
          </a:xfrm>
          <a:prstGeom prst="rect">
            <a:avLst/>
          </a:prstGeom>
        </p:spPr>
      </p:pic>
      <p:pic>
        <p:nvPicPr>
          <p:cNvPr id="20" name="Resim 19"/>
          <p:cNvPicPr>
            <a:picLocks noChangeAspect="1"/>
          </p:cNvPicPr>
          <p:nvPr/>
        </p:nvPicPr>
        <p:blipFill rotWithShape="1">
          <a:blip r:embed="rId5"/>
          <a:srcRect l="5001" r="-3000"/>
          <a:stretch/>
        </p:blipFill>
        <p:spPr>
          <a:xfrm>
            <a:off x="9740327" y="2817524"/>
            <a:ext cx="1611588" cy="1445020"/>
          </a:xfrm>
          <a:prstGeom prst="rect">
            <a:avLst/>
          </a:prstGeom>
        </p:spPr>
      </p:pic>
    </p:spTree>
    <p:extLst>
      <p:ext uri="{BB962C8B-B14F-4D97-AF65-F5344CB8AC3E}">
        <p14:creationId xmlns:p14="http://schemas.microsoft.com/office/powerpoint/2010/main" val="419285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36"/>
            <a:ext cx="12192000" cy="6858000"/>
          </a:xfrm>
          <a:prstGeom prst="rect">
            <a:avLst/>
          </a:prstGeom>
        </p:spPr>
      </p:pic>
      <p:sp>
        <p:nvSpPr>
          <p:cNvPr id="5" name="Dikdörtgen 4"/>
          <p:cNvSpPr/>
          <p:nvPr/>
        </p:nvSpPr>
        <p:spPr>
          <a:xfrm>
            <a:off x="858056" y="445040"/>
            <a:ext cx="4897303" cy="646331"/>
          </a:xfrm>
          <a:prstGeom prst="rect">
            <a:avLst/>
          </a:prstGeom>
        </p:spPr>
        <p:txBody>
          <a:bodyPr wrap="none">
            <a:spAutoFit/>
          </a:bodyPr>
          <a:lstStyle/>
          <a:p>
            <a:pPr lvl="0" algn="ctr">
              <a:defRPr/>
            </a:pPr>
            <a:r>
              <a:rPr lang="tr-TR" sz="3600" dirty="0" smtClean="0">
                <a:solidFill>
                  <a:srgbClr val="E20613"/>
                </a:solidFill>
              </a:rPr>
              <a:t>BAŞVURU NASIL YAPILIR?</a:t>
            </a:r>
            <a:endParaRPr lang="tr-TR" sz="3600" dirty="0">
              <a:solidFill>
                <a:srgbClr val="E20613"/>
              </a:solidFill>
            </a:endParaRPr>
          </a:p>
        </p:txBody>
      </p:sp>
      <p:sp>
        <p:nvSpPr>
          <p:cNvPr id="12" name="2 İçerik Yer Tutucusu"/>
          <p:cNvSpPr txBox="1">
            <a:spLocks/>
          </p:cNvSpPr>
          <p:nvPr/>
        </p:nvSpPr>
        <p:spPr>
          <a:xfrm>
            <a:off x="1596067" y="1103632"/>
            <a:ext cx="8999865" cy="2880171"/>
          </a:xfrm>
          <a:prstGeom prst="rect">
            <a:avLst/>
          </a:prstGeom>
        </p:spPr>
        <p:txBody>
          <a:bodyPr>
            <a:normAutofit/>
          </a:bodyPr>
          <a:lstStyle/>
          <a:p>
            <a:pPr algn="ctr" eaLnBrk="0" fontAlgn="auto" hangingPunct="0">
              <a:spcBef>
                <a:spcPct val="20000"/>
              </a:spcBef>
              <a:spcAft>
                <a:spcPts val="0"/>
              </a:spcAft>
              <a:buClr>
                <a:srgbClr val="000000"/>
              </a:buClr>
              <a:buSzPct val="100000"/>
              <a:buFont typeface="Arial" pitchFamily="34" charset="0"/>
              <a:buNone/>
              <a:defRPr/>
            </a:pPr>
            <a:endParaRPr lang="tr-TR" sz="1200" dirty="0">
              <a:solidFill>
                <a:schemeClr val="tx1">
                  <a:tint val="75000"/>
                </a:schemeClr>
              </a:solidFill>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r>
              <a:rPr lang="tr-TR" sz="3000" b="1" dirty="0" smtClean="0">
                <a:cs typeface="Arial" pitchFamily="34" charset="0"/>
              </a:rPr>
              <a:t>Elektronik </a:t>
            </a:r>
            <a:r>
              <a:rPr lang="tr-TR" sz="3000" b="1" dirty="0">
                <a:cs typeface="Arial" pitchFamily="34" charset="0"/>
              </a:rPr>
              <a:t>Başvuru </a:t>
            </a:r>
            <a:r>
              <a:rPr lang="tr-TR" sz="3000" b="1" dirty="0" smtClean="0">
                <a:cs typeface="Arial" pitchFamily="34" charset="0"/>
              </a:rPr>
              <a:t>Sistemi aracılığıyla başvurular alınır.  </a:t>
            </a:r>
            <a:endParaRPr lang="tr-TR" sz="3000" b="1" dirty="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1200" b="1" dirty="0" smtClean="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1050" b="1" dirty="0" smtClean="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r>
              <a:rPr lang="tr-TR" sz="4400" b="1" dirty="0" smtClean="0">
                <a:cs typeface="Arial" pitchFamily="34" charset="0"/>
              </a:rPr>
              <a:t>ebideb.tubitak.gov.tr</a:t>
            </a:r>
            <a:endParaRPr lang="tr-TR" sz="4400" b="1" dirty="0">
              <a:cs typeface="Arial" pitchFamily="34" charset="0"/>
            </a:endParaRPr>
          </a:p>
          <a:p>
            <a:pPr algn="ctr" fontAlgn="auto">
              <a:spcBef>
                <a:spcPct val="20000"/>
              </a:spcBef>
              <a:spcAft>
                <a:spcPts val="0"/>
              </a:spcAft>
              <a:buFont typeface="Arial" pitchFamily="34" charset="0"/>
              <a:buNone/>
              <a:defRPr/>
            </a:pPr>
            <a:endParaRPr lang="tr-TR" sz="2800" dirty="0">
              <a:solidFill>
                <a:schemeClr val="tx1">
                  <a:tint val="75000"/>
                </a:schemeClr>
              </a:solidFill>
              <a:cs typeface="Arial" pitchFamily="34" charset="0"/>
            </a:endParaRPr>
          </a:p>
          <a:p>
            <a:pPr lvl="1" algn="ctr" fontAlgn="auto">
              <a:spcBef>
                <a:spcPct val="20000"/>
              </a:spcBef>
              <a:spcAft>
                <a:spcPts val="0"/>
              </a:spcAft>
              <a:buFont typeface="Arial" pitchFamily="34" charset="0"/>
              <a:buNone/>
              <a:defRPr/>
            </a:pPr>
            <a:endParaRPr lang="tr-TR" sz="2400" dirty="0">
              <a:solidFill>
                <a:schemeClr val="tx1">
                  <a:tint val="75000"/>
                </a:schemeClr>
              </a:solidFill>
              <a:cs typeface="Arial" pitchFamily="34" charset="0"/>
            </a:endParaRPr>
          </a:p>
        </p:txBody>
      </p:sp>
      <p:sp>
        <p:nvSpPr>
          <p:cNvPr id="13" name="Metin kutusu 12"/>
          <p:cNvSpPr txBox="1"/>
          <p:nvPr/>
        </p:nvSpPr>
        <p:spPr>
          <a:xfrm>
            <a:off x="3306707" y="3390835"/>
            <a:ext cx="5960094" cy="461665"/>
          </a:xfrm>
          <a:prstGeom prst="rect">
            <a:avLst/>
          </a:prstGeom>
          <a:noFill/>
        </p:spPr>
        <p:txBody>
          <a:bodyPr wrap="square" rtlCol="0">
            <a:spAutoFit/>
          </a:bodyPr>
          <a:lstStyle/>
          <a:p>
            <a:r>
              <a:rPr lang="tr-TR" sz="2400" b="1" dirty="0"/>
              <a:t>Başvuru Tarihleri: </a:t>
            </a:r>
            <a:r>
              <a:rPr lang="tr-TR" sz="2400" b="1" u="sng" dirty="0" smtClean="0"/>
              <a:t>14 Şubat - 10 </a:t>
            </a:r>
            <a:r>
              <a:rPr lang="tr-TR" sz="2400" b="1" u="sng" dirty="0"/>
              <a:t>Mayıs </a:t>
            </a:r>
            <a:r>
              <a:rPr lang="tr-TR" sz="2400" b="1" u="sng" dirty="0" smtClean="0"/>
              <a:t>2019</a:t>
            </a:r>
            <a:endParaRPr lang="tr-TR" sz="2400" b="1" u="sng" dirty="0">
              <a:latin typeface="Corbel" pitchFamily="34" charset="0"/>
            </a:endParaRPr>
          </a:p>
        </p:txBody>
      </p:sp>
      <p:sp>
        <p:nvSpPr>
          <p:cNvPr id="2" name="Metin kutusu 1"/>
          <p:cNvSpPr txBox="1"/>
          <p:nvPr/>
        </p:nvSpPr>
        <p:spPr>
          <a:xfrm>
            <a:off x="448778" y="4330629"/>
            <a:ext cx="11446968" cy="2031325"/>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Başvuru yapmak için öğrencilerin ve danışmanların </a:t>
            </a:r>
            <a:r>
              <a:rPr lang="tr-TR" dirty="0" err="1" smtClean="0"/>
              <a:t>ARBİS’e</a:t>
            </a:r>
            <a:r>
              <a:rPr lang="tr-TR" dirty="0" smtClean="0"/>
              <a:t> (Araştırmacı Bilgi Sistemi) kayıtlı olmaları gerekmektedir.</a:t>
            </a:r>
          </a:p>
          <a:p>
            <a:pPr marL="285750" lvl="0" indent="-285750">
              <a:buFont typeface="Wingdings" panose="05000000000000000000" pitchFamily="2" charset="2"/>
              <a:buChar char="Ø"/>
            </a:pPr>
            <a:r>
              <a:rPr lang="tr-TR" dirty="0"/>
              <a:t>Başvuru, takım </a:t>
            </a:r>
            <a:r>
              <a:rPr lang="tr-TR" dirty="0" smtClean="0"/>
              <a:t>temsilcisi (başvuru sahibi) </a:t>
            </a:r>
            <a:r>
              <a:rPr lang="tr-TR" dirty="0"/>
              <a:t>tarafından takım adına yapılır</a:t>
            </a:r>
            <a:r>
              <a:rPr lang="tr-TR" dirty="0" smtClean="0"/>
              <a:t>.</a:t>
            </a:r>
          </a:p>
          <a:p>
            <a:pPr marL="285750" indent="-285750">
              <a:buFont typeface="Wingdings" panose="05000000000000000000" pitchFamily="2" charset="2"/>
              <a:buChar char="Ø"/>
            </a:pPr>
            <a:r>
              <a:rPr lang="tr-TR" dirty="0"/>
              <a:t>Takım üyeleri ve varsa danışman bilgisi başvuru </a:t>
            </a:r>
            <a:r>
              <a:rPr lang="tr-TR" dirty="0" smtClean="0"/>
              <a:t>sahibi tarafından </a:t>
            </a:r>
            <a:r>
              <a:rPr lang="tr-TR" dirty="0"/>
              <a:t>başvuruya eklenir</a:t>
            </a:r>
            <a:r>
              <a:rPr lang="tr-TR" dirty="0" smtClean="0"/>
              <a:t>.</a:t>
            </a:r>
          </a:p>
          <a:p>
            <a:pPr marL="285750" indent="-285750">
              <a:buFont typeface="Wingdings" panose="05000000000000000000" pitchFamily="2" charset="2"/>
              <a:buChar char="Ø"/>
            </a:pPr>
            <a:r>
              <a:rPr lang="tr-TR" dirty="0" smtClean="0"/>
              <a:t>Başvuru sistemi kapandıktan sonra sistemde, öğrenci ve danışman bilgileri dahil, hiçbir değişiklik talebi kabul edilmez.</a:t>
            </a:r>
            <a:endParaRPr lang="tr-TR" dirty="0"/>
          </a:p>
          <a:p>
            <a:pPr marL="285750" lvl="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2107809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614876" y="445040"/>
            <a:ext cx="7898444" cy="646331"/>
          </a:xfrm>
          <a:prstGeom prst="rect">
            <a:avLst/>
          </a:prstGeom>
        </p:spPr>
        <p:txBody>
          <a:bodyPr wrap="none">
            <a:spAutoFit/>
          </a:bodyPr>
          <a:lstStyle/>
          <a:p>
            <a:pPr lvl="0" algn="ctr">
              <a:defRPr/>
            </a:pPr>
            <a:r>
              <a:rPr lang="tr-TR" sz="3600" dirty="0" smtClean="0">
                <a:solidFill>
                  <a:srgbClr val="E20613"/>
                </a:solidFill>
              </a:rPr>
              <a:t>BAŞVURU SIRASINDA İSTENEN EVRAKLAR</a:t>
            </a:r>
            <a:endParaRPr lang="tr-TR" sz="3600" dirty="0">
              <a:solidFill>
                <a:srgbClr val="E20613"/>
              </a:solidFill>
            </a:endParaRPr>
          </a:p>
        </p:txBody>
      </p:sp>
      <p:sp>
        <p:nvSpPr>
          <p:cNvPr id="7" name="Dikdörtgen 6"/>
          <p:cNvSpPr/>
          <p:nvPr/>
        </p:nvSpPr>
        <p:spPr>
          <a:xfrm>
            <a:off x="1033082" y="1443222"/>
            <a:ext cx="11053815" cy="3416320"/>
          </a:xfrm>
          <a:prstGeom prst="rect">
            <a:avLst/>
          </a:prstGeom>
        </p:spPr>
        <p:txBody>
          <a:bodyPr wrap="square">
            <a:spAutoFit/>
          </a:bodyPr>
          <a:lstStyle/>
          <a:p>
            <a:pPr marL="457200" indent="-457200" algn="just">
              <a:buFont typeface="Wingdings" panose="05000000000000000000" pitchFamily="2" charset="2"/>
              <a:buChar char="Ø"/>
            </a:pPr>
            <a:r>
              <a:rPr lang="tr-TR" sz="2400" dirty="0"/>
              <a:t>Öğrenci/</a:t>
            </a:r>
            <a:r>
              <a:rPr lang="tr-TR" sz="2400" dirty="0" err="1"/>
              <a:t>lerin</a:t>
            </a:r>
            <a:r>
              <a:rPr lang="tr-TR" sz="2400" dirty="0"/>
              <a:t> başvuru tarihleri (14 Şubat – 10 Mayıs 2019) içinde alınmış resmi nitelikli (imzalı veya </a:t>
            </a:r>
            <a:r>
              <a:rPr lang="tr-TR" sz="2400" dirty="0" err="1"/>
              <a:t>barkodlu</a:t>
            </a:r>
            <a:r>
              <a:rPr lang="tr-TR" sz="2400" dirty="0"/>
              <a:t>) </a:t>
            </a:r>
            <a:r>
              <a:rPr lang="tr-TR" sz="2400" b="1" dirty="0"/>
              <a:t>öğrenci </a:t>
            </a:r>
            <a:r>
              <a:rPr lang="tr-TR" sz="2400" b="1" dirty="0" smtClean="0"/>
              <a:t>belgesi</a:t>
            </a:r>
            <a:r>
              <a:rPr lang="tr-TR" sz="2400" dirty="0" smtClean="0"/>
              <a:t>*</a:t>
            </a:r>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TÜBİTAK tarafından belirlenen proje rehberine göre hazırlanmış </a:t>
            </a:r>
            <a:r>
              <a:rPr lang="tr-TR" sz="2400" b="1" dirty="0"/>
              <a:t>Proje </a:t>
            </a:r>
            <a:r>
              <a:rPr lang="tr-TR" sz="2400" b="1" dirty="0" smtClean="0"/>
              <a:t>Raporu</a:t>
            </a:r>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Üçten fazla öğrenci tarafından hazırlanan projelerde, başvuruda isimleri yer almayan kişilere ait </a:t>
            </a:r>
            <a:r>
              <a:rPr lang="tr-TR" sz="2400" b="1" dirty="0" err="1" smtClean="0"/>
              <a:t>muvafakatnameler</a:t>
            </a:r>
            <a:endParaRPr lang="tr-TR" sz="2400" b="1" dirty="0" smtClean="0"/>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Proje için gerekli olması halinde </a:t>
            </a:r>
            <a:r>
              <a:rPr lang="tr-TR" sz="2400" b="1" dirty="0"/>
              <a:t>Etik Kurul/Yasal İzin/Özel İzin Belgesi</a:t>
            </a:r>
            <a:endParaRPr lang="tr-TR" sz="2400" b="1" dirty="0" smtClean="0"/>
          </a:p>
        </p:txBody>
      </p:sp>
      <p:sp>
        <p:nvSpPr>
          <p:cNvPr id="2" name="Metin kutusu 1"/>
          <p:cNvSpPr txBox="1"/>
          <p:nvPr/>
        </p:nvSpPr>
        <p:spPr>
          <a:xfrm>
            <a:off x="1033082" y="5087007"/>
            <a:ext cx="10475746" cy="369332"/>
          </a:xfrm>
          <a:prstGeom prst="rect">
            <a:avLst/>
          </a:prstGeom>
          <a:noFill/>
        </p:spPr>
        <p:txBody>
          <a:bodyPr wrap="square" rtlCol="0">
            <a:spAutoFit/>
          </a:bodyPr>
          <a:lstStyle/>
          <a:p>
            <a:r>
              <a:rPr lang="tr-TR" dirty="0"/>
              <a:t>(*) e-devlet üzerinden alınan ve program bilgilerini içeren </a:t>
            </a:r>
            <a:r>
              <a:rPr lang="tr-TR" dirty="0" err="1"/>
              <a:t>barkodlu</a:t>
            </a:r>
            <a:r>
              <a:rPr lang="tr-TR" dirty="0"/>
              <a:t> öğrenci belgeleri de kabul edilir. </a:t>
            </a:r>
          </a:p>
        </p:txBody>
      </p:sp>
    </p:spTree>
    <p:extLst>
      <p:ext uri="{BB962C8B-B14F-4D97-AF65-F5344CB8AC3E}">
        <p14:creationId xmlns:p14="http://schemas.microsoft.com/office/powerpoint/2010/main" val="2006681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1366</Words>
  <Application>Microsoft Office PowerPoint</Application>
  <PresentationFormat>Özel</PresentationFormat>
  <Paragraphs>150</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Teması</vt:lpstr>
      <vt:lpstr>TÜRKİYE BİLİMSEL VE TEKNOLOJİK ARAŞTIRMA KURUMU (TÜBİTAK)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Özge</dc:creator>
  <cp:lastModifiedBy>Taha Yasin ATAKLI</cp:lastModifiedBy>
  <cp:revision>285</cp:revision>
  <dcterms:created xsi:type="dcterms:W3CDTF">2017-07-14T13:38:24Z</dcterms:created>
  <dcterms:modified xsi:type="dcterms:W3CDTF">2019-02-19T11:58:44Z</dcterms:modified>
</cp:coreProperties>
</file>